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1" r:id="rId3"/>
    <p:sldId id="273" r:id="rId4"/>
    <p:sldId id="272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34" autoAdjust="0"/>
    <p:restoredTop sz="94660"/>
  </p:normalViewPr>
  <p:slideViewPr>
    <p:cSldViewPr>
      <p:cViewPr varScale="1">
        <p:scale>
          <a:sx n="101" d="100"/>
          <a:sy n="101" d="100"/>
        </p:scale>
        <p:origin x="13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237" cy="7223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B3C70-FF07-4475-8978-4F6040CEDA80}" type="datetimeFigureOut">
              <a:rPr lang="en-GB" smtClean="0"/>
              <a:t>10/11/2016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E87D5-C092-44A5-B0DB-54B38709B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806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A852E-B0A3-450B-89A0-8B2DDB14F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09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A852E-B0A3-450B-89A0-8B2DDB14F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98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A852E-B0A3-450B-89A0-8B2DDB14F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44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A852E-B0A3-450B-89A0-8B2DDB14F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09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A852E-B0A3-450B-89A0-8B2DDB14F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72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A852E-B0A3-450B-89A0-8B2DDB14F35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822699" y="6390717"/>
            <a:ext cx="14919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IETF 97, Nov 2016</a:t>
            </a:r>
            <a:endParaRPr lang="en-GB" sz="14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204181" y="6382570"/>
            <a:ext cx="30951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smtClean="0"/>
              <a:t>draft-ietf-anima-reference-model-03.txt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68877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charset="-128"/>
              </a:rPr>
              <a:t>A Reference Model for </a:t>
            </a:r>
            <a:br>
              <a:rPr lang="en-GB" dirty="0" smtClean="0">
                <a:ea typeface="ＭＳ Ｐゴシック" charset="-128"/>
              </a:rPr>
            </a:br>
            <a:r>
              <a:rPr lang="en-GB" dirty="0" smtClean="0">
                <a:ea typeface="ＭＳ Ｐゴシック" charset="-128"/>
              </a:rPr>
              <a:t>Autonomic Networking</a:t>
            </a:r>
            <a:r>
              <a:rPr lang="en-US" dirty="0" smtClean="0">
                <a:ea typeface="ＭＳ Ｐゴシック" charset="-128"/>
              </a:rPr>
              <a:t/>
            </a:r>
            <a:br>
              <a:rPr lang="en-US" dirty="0" smtClean="0">
                <a:ea typeface="ＭＳ Ｐゴシック" charset="-128"/>
              </a:rPr>
            </a:br>
            <a:r>
              <a:rPr lang="en-US" sz="4400" dirty="0" smtClean="0">
                <a:ea typeface="ＭＳ Ｐゴシック" charset="-128"/>
              </a:rPr>
              <a:t>draft-ietf-anima-reference-model-03.txt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</a:rPr>
              <a:t>97</a:t>
            </a:r>
            <a:r>
              <a:rPr lang="en-US" baseline="30000" dirty="0" smtClean="0">
                <a:ea typeface="ＭＳ Ｐゴシック" charset="-128"/>
              </a:rPr>
              <a:t>th</a:t>
            </a:r>
            <a:r>
              <a:rPr lang="en-US" dirty="0" smtClean="0">
                <a:ea typeface="ＭＳ Ｐゴシック" charset="-128"/>
              </a:rPr>
              <a:t> IETF, Nov 2016</a:t>
            </a:r>
          </a:p>
          <a:p>
            <a:r>
              <a:rPr lang="en-US" dirty="0" smtClean="0">
                <a:ea typeface="ＭＳ Ｐゴシック" charset="-128"/>
              </a:rPr>
              <a:t>Michael Behringer (editor), </a:t>
            </a:r>
            <a:r>
              <a:rPr lang="en-GB" dirty="0" smtClean="0">
                <a:ea typeface="ＭＳ Ｐゴシック" charset="-128"/>
              </a:rPr>
              <a:t>Brian Carpenter, </a:t>
            </a:r>
            <a:r>
              <a:rPr lang="en-US" dirty="0" err="1" smtClean="0">
                <a:ea typeface="ＭＳ Ｐゴシック" charset="-128"/>
              </a:rPr>
              <a:t>Toerless</a:t>
            </a:r>
            <a:r>
              <a:rPr lang="en-US" dirty="0" smtClean="0">
                <a:ea typeface="ＭＳ Ｐゴシック" charset="-128"/>
              </a:rPr>
              <a:t> Eckert, Laurent </a:t>
            </a:r>
            <a:r>
              <a:rPr lang="en-US" dirty="0" err="1" smtClean="0">
                <a:ea typeface="ＭＳ Ｐゴシック" charset="-128"/>
              </a:rPr>
              <a:t>Ciavaglia</a:t>
            </a:r>
            <a:r>
              <a:rPr lang="en-US" dirty="0" smtClean="0">
                <a:ea typeface="ＭＳ Ｐゴシック" charset="-128"/>
              </a:rPr>
              <a:t>, Pierre </a:t>
            </a:r>
            <a:r>
              <a:rPr lang="en-US" dirty="0" err="1" smtClean="0">
                <a:ea typeface="ＭＳ Ｐゴシック" charset="-128"/>
              </a:rPr>
              <a:t>Peloso</a:t>
            </a:r>
            <a:r>
              <a:rPr lang="en-US" dirty="0" smtClean="0">
                <a:ea typeface="ＭＳ Ｐゴシック" charset="-128"/>
              </a:rPr>
              <a:t>, Bing Liu, Jefferson Nobre, John Strassner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BA852E-B0A3-450B-89A0-8B2DDB14F35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32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Straight Connector 57"/>
          <p:cNvCxnSpPr>
            <a:stCxn id="57" idx="2"/>
          </p:cNvCxnSpPr>
          <p:nvPr/>
        </p:nvCxnSpPr>
        <p:spPr>
          <a:xfrm>
            <a:off x="3828643" y="4632860"/>
            <a:ext cx="6601577" cy="0"/>
          </a:xfrm>
          <a:prstGeom prst="line">
            <a:avLst/>
          </a:prstGeom>
          <a:ln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2" idx="2"/>
          </p:cNvCxnSpPr>
          <p:nvPr/>
        </p:nvCxnSpPr>
        <p:spPr>
          <a:xfrm>
            <a:off x="3828643" y="3043646"/>
            <a:ext cx="5734733" cy="0"/>
          </a:xfrm>
          <a:prstGeom prst="line">
            <a:avLst/>
          </a:prstGeom>
          <a:ln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5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State Machine: ANIMA Device</a:t>
            </a:r>
            <a:endParaRPr lang="en-GB" dirty="0"/>
          </a:p>
        </p:txBody>
      </p:sp>
      <p:cxnSp>
        <p:nvCxnSpPr>
          <p:cNvPr id="8" name="Straight Arrow Connector 7"/>
          <p:cNvCxnSpPr>
            <a:stCxn id="48" idx="2"/>
            <a:endCxn id="6" idx="0"/>
          </p:cNvCxnSpPr>
          <p:nvPr/>
        </p:nvCxnSpPr>
        <p:spPr>
          <a:xfrm>
            <a:off x="6793199" y="1671143"/>
            <a:ext cx="0" cy="367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760311" y="1755329"/>
            <a:ext cx="1438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auto-</a:t>
            </a:r>
            <a:r>
              <a:rPr lang="en-GB" sz="1200" dirty="0" err="1" smtClean="0"/>
              <a:t>conf</a:t>
            </a:r>
            <a:r>
              <a:rPr lang="en-GB" sz="1200" dirty="0" smtClean="0"/>
              <a:t> interfaces</a:t>
            </a:r>
            <a:endParaRPr lang="en-GB" sz="1200" dirty="0"/>
          </a:p>
        </p:txBody>
      </p:sp>
      <p:cxnSp>
        <p:nvCxnSpPr>
          <p:cNvPr id="11" name="Straight Arrow Connector 10"/>
          <p:cNvCxnSpPr>
            <a:stCxn id="6" idx="2"/>
          </p:cNvCxnSpPr>
          <p:nvPr/>
        </p:nvCxnSpPr>
        <p:spPr>
          <a:xfrm>
            <a:off x="6793199" y="2471619"/>
            <a:ext cx="0" cy="361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60311" y="2515612"/>
            <a:ext cx="9334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if successful</a:t>
            </a:r>
            <a:endParaRPr lang="en-GB" sz="1200" dirty="0"/>
          </a:p>
        </p:txBody>
      </p:sp>
      <p:sp>
        <p:nvSpPr>
          <p:cNvPr id="16" name="Rectangle 15"/>
          <p:cNvSpPr/>
          <p:nvPr/>
        </p:nvSpPr>
        <p:spPr>
          <a:xfrm>
            <a:off x="5962473" y="3621541"/>
            <a:ext cx="1661451" cy="433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Join </a:t>
            </a:r>
            <a:r>
              <a:rPr lang="en-GB" sz="1200" dirty="0" smtClean="0"/>
              <a:t>ACP</a:t>
            </a:r>
            <a:endParaRPr lang="en-GB" sz="1200" dirty="0" smtClean="0"/>
          </a:p>
        </p:txBody>
      </p:sp>
      <p:cxnSp>
        <p:nvCxnSpPr>
          <p:cNvPr id="17" name="Straight Arrow Connector 16"/>
          <p:cNvCxnSpPr>
            <a:endCxn id="16" idx="0"/>
          </p:cNvCxnSpPr>
          <p:nvPr/>
        </p:nvCxnSpPr>
        <p:spPr>
          <a:xfrm>
            <a:off x="6793199" y="3266225"/>
            <a:ext cx="0" cy="355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2"/>
            <a:endCxn id="50" idx="0"/>
          </p:cNvCxnSpPr>
          <p:nvPr/>
        </p:nvCxnSpPr>
        <p:spPr>
          <a:xfrm>
            <a:off x="6793199" y="4054963"/>
            <a:ext cx="0" cy="361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811671" y="4066913"/>
            <a:ext cx="755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ACP “up”</a:t>
            </a:r>
          </a:p>
        </p:txBody>
      </p:sp>
      <p:sp>
        <p:nvSpPr>
          <p:cNvPr id="47" name="Rectangular Callout 46"/>
          <p:cNvSpPr/>
          <p:nvPr/>
        </p:nvSpPr>
        <p:spPr>
          <a:xfrm>
            <a:off x="8408550" y="1484756"/>
            <a:ext cx="1674758" cy="625783"/>
          </a:xfrm>
          <a:prstGeom prst="wedgeRectCallout">
            <a:avLst>
              <a:gd name="adj1" fmla="val -95826"/>
              <a:gd name="adj2" fmla="val 5243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This is BRSKI, as seen from pledge; see separate state machine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5962473" y="1237721"/>
            <a:ext cx="1661451" cy="433422"/>
          </a:xfrm>
          <a:prstGeom prst="roundRect">
            <a:avLst>
              <a:gd name="adj" fmla="val 50000"/>
            </a:avLst>
          </a:prstGeom>
          <a:solidFill>
            <a:srgbClr val="C0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Factory default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5962473" y="4416149"/>
            <a:ext cx="1661451" cy="433422"/>
          </a:xfrm>
          <a:prstGeom prst="roundRect">
            <a:avLst>
              <a:gd name="adj" fmla="val 50000"/>
            </a:avLst>
          </a:prstGeom>
          <a:solidFill>
            <a:srgbClr val="C0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In ACP</a:t>
            </a:r>
            <a:endParaRPr lang="en-GB" sz="1200" dirty="0">
              <a:solidFill>
                <a:schemeClr val="bg1"/>
              </a:solidFill>
            </a:endParaRPr>
          </a:p>
        </p:txBody>
      </p:sp>
      <p:cxnSp>
        <p:nvCxnSpPr>
          <p:cNvPr id="51" name="Straight Arrow Connector 50"/>
          <p:cNvCxnSpPr>
            <a:stCxn id="50" idx="2"/>
            <a:endCxn id="39" idx="0"/>
          </p:cNvCxnSpPr>
          <p:nvPr/>
        </p:nvCxnSpPr>
        <p:spPr>
          <a:xfrm>
            <a:off x="6793199" y="4849571"/>
            <a:ext cx="0" cy="313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826812" y="4873740"/>
            <a:ext cx="2749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GRASP Discovery an ACP: Registrar found</a:t>
            </a:r>
          </a:p>
        </p:txBody>
      </p:sp>
      <p:cxnSp>
        <p:nvCxnSpPr>
          <p:cNvPr id="4" name="Elbow Connector 3"/>
          <p:cNvCxnSpPr>
            <a:stCxn id="5" idx="2"/>
            <a:endCxn id="6" idx="1"/>
          </p:cNvCxnSpPr>
          <p:nvPr/>
        </p:nvCxnSpPr>
        <p:spPr>
          <a:xfrm rot="5400000" flipH="1">
            <a:off x="6072444" y="2144938"/>
            <a:ext cx="216711" cy="436653"/>
          </a:xfrm>
          <a:prstGeom prst="bentConnector4">
            <a:avLst>
              <a:gd name="adj1" fmla="val -49227"/>
              <a:gd name="adj2" fmla="val 15235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254652" y="2399381"/>
            <a:ext cx="288948" cy="72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962473" y="2038197"/>
            <a:ext cx="1661451" cy="433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Bootstrapping</a:t>
            </a:r>
            <a:endParaRPr lang="en-GB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5739767" y="2555804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if not</a:t>
            </a:r>
            <a:endParaRPr lang="en-GB" sz="1200" dirty="0"/>
          </a:p>
        </p:txBody>
      </p:sp>
      <p:sp>
        <p:nvSpPr>
          <p:cNvPr id="39" name="Rectangle 38"/>
          <p:cNvSpPr/>
          <p:nvPr/>
        </p:nvSpPr>
        <p:spPr>
          <a:xfrm>
            <a:off x="5962473" y="5162688"/>
            <a:ext cx="1661451" cy="433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start </a:t>
            </a:r>
            <a:r>
              <a:rPr lang="en-GB" sz="1200" dirty="0" smtClean="0"/>
              <a:t>bootstrap </a:t>
            </a:r>
            <a:r>
              <a:rPr lang="en-GB" sz="1200" dirty="0" smtClean="0"/>
              <a:t>proxy</a:t>
            </a:r>
            <a:endParaRPr lang="en-GB" sz="1200" dirty="0"/>
          </a:p>
        </p:txBody>
      </p:sp>
      <p:sp>
        <p:nvSpPr>
          <p:cNvPr id="44" name="Rectangular Callout 43"/>
          <p:cNvSpPr/>
          <p:nvPr/>
        </p:nvSpPr>
        <p:spPr>
          <a:xfrm>
            <a:off x="8205051" y="5303750"/>
            <a:ext cx="1674758" cy="406797"/>
          </a:xfrm>
          <a:prstGeom prst="wedgeRectCallout">
            <a:avLst>
              <a:gd name="adj1" fmla="val -84451"/>
              <a:gd name="adj2" fmla="val 524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This is BRSKI, as seen from proxy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60311" y="3332594"/>
            <a:ext cx="24730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ANIMA </a:t>
            </a:r>
            <a:r>
              <a:rPr lang="en-GB" sz="1200" dirty="0" err="1" smtClean="0"/>
              <a:t>Neighbor</a:t>
            </a:r>
            <a:r>
              <a:rPr lang="en-GB" sz="1200" dirty="0" smtClean="0"/>
              <a:t> discovered (</a:t>
            </a:r>
            <a:r>
              <a:rPr lang="en-GB" sz="1200" dirty="0" err="1" smtClean="0"/>
              <a:t>mDNS</a:t>
            </a:r>
            <a:r>
              <a:rPr lang="en-GB" sz="1200" dirty="0" smtClean="0"/>
              <a:t>)</a:t>
            </a:r>
            <a:endParaRPr lang="en-GB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4131423" y="5640104"/>
            <a:ext cx="808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Registrar</a:t>
            </a:r>
          </a:p>
          <a:p>
            <a:pPr algn="r"/>
            <a:r>
              <a:rPr lang="en-GB" sz="1200" dirty="0" smtClean="0"/>
              <a:t>lost</a:t>
            </a:r>
            <a:endParaRPr lang="en-GB" sz="1200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894936" y="1972040"/>
            <a:ext cx="26849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draft-</a:t>
            </a:r>
            <a:r>
              <a:rPr lang="en-GB" sz="1200" dirty="0" err="1" smtClean="0"/>
              <a:t>ietf</a:t>
            </a:r>
            <a:r>
              <a:rPr lang="en-GB" sz="1200" dirty="0" smtClean="0"/>
              <a:t>-anima-bootstrapping-</a:t>
            </a:r>
            <a:r>
              <a:rPr lang="en-GB" sz="1200" dirty="0" err="1" smtClean="0"/>
              <a:t>keyinfra</a:t>
            </a:r>
            <a:endParaRPr lang="en-GB" sz="1200" dirty="0"/>
          </a:p>
        </p:txBody>
      </p:sp>
      <p:sp>
        <p:nvSpPr>
          <p:cNvPr id="32" name="Left Brace 31"/>
          <p:cNvSpPr/>
          <p:nvPr/>
        </p:nvSpPr>
        <p:spPr>
          <a:xfrm>
            <a:off x="3587376" y="1213552"/>
            <a:ext cx="241267" cy="1830094"/>
          </a:xfrm>
          <a:prstGeom prst="leftBrace">
            <a:avLst>
              <a:gd name="adj1" fmla="val 51647"/>
              <a:gd name="adj2" fmla="val 50000"/>
            </a:avLst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894936" y="5066282"/>
            <a:ext cx="26849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draft-</a:t>
            </a:r>
            <a:r>
              <a:rPr lang="en-GB" sz="1200" dirty="0" err="1" smtClean="0"/>
              <a:t>ietf</a:t>
            </a:r>
            <a:r>
              <a:rPr lang="en-GB" sz="1200" dirty="0" smtClean="0"/>
              <a:t>-anima-bootstrapping-</a:t>
            </a:r>
            <a:r>
              <a:rPr lang="en-GB" sz="1200" dirty="0" err="1" smtClean="0"/>
              <a:t>keyinfra</a:t>
            </a:r>
            <a:endParaRPr lang="en-GB" sz="1200" dirty="0"/>
          </a:p>
        </p:txBody>
      </p:sp>
      <p:sp>
        <p:nvSpPr>
          <p:cNvPr id="53" name="Left Brace 52"/>
          <p:cNvSpPr/>
          <p:nvPr/>
        </p:nvSpPr>
        <p:spPr>
          <a:xfrm>
            <a:off x="3587376" y="4632860"/>
            <a:ext cx="241267" cy="1107724"/>
          </a:xfrm>
          <a:prstGeom prst="leftBrace">
            <a:avLst>
              <a:gd name="adj1" fmla="val 51647"/>
              <a:gd name="adj2" fmla="val 50000"/>
            </a:avLst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750462" y="3693779"/>
            <a:ext cx="2810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draft-</a:t>
            </a:r>
            <a:r>
              <a:rPr lang="en-GB" sz="1200" dirty="0" err="1"/>
              <a:t>ietf</a:t>
            </a:r>
            <a:r>
              <a:rPr lang="en-GB" sz="1200" dirty="0"/>
              <a:t>-anima-autonomic-control-plane </a:t>
            </a:r>
          </a:p>
        </p:txBody>
      </p:sp>
      <p:sp>
        <p:nvSpPr>
          <p:cNvPr id="57" name="Left Brace 56"/>
          <p:cNvSpPr/>
          <p:nvPr/>
        </p:nvSpPr>
        <p:spPr>
          <a:xfrm>
            <a:off x="3587376" y="3043646"/>
            <a:ext cx="241267" cy="1589214"/>
          </a:xfrm>
          <a:prstGeom prst="leftBrace">
            <a:avLst>
              <a:gd name="adj1" fmla="val 51647"/>
              <a:gd name="adj2" fmla="val 50000"/>
            </a:avLst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ounded Rectangle 58"/>
          <p:cNvSpPr/>
          <p:nvPr/>
        </p:nvSpPr>
        <p:spPr>
          <a:xfrm>
            <a:off x="5962472" y="2835737"/>
            <a:ext cx="1661451" cy="433422"/>
          </a:xfrm>
          <a:prstGeom prst="roundRect">
            <a:avLst>
              <a:gd name="adj" fmla="val 50000"/>
            </a:avLst>
          </a:prstGeom>
          <a:solidFill>
            <a:srgbClr val="C0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Enrolled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60" name="5-Point Star 59"/>
          <p:cNvSpPr/>
          <p:nvPr/>
        </p:nvSpPr>
        <p:spPr>
          <a:xfrm>
            <a:off x="9227019" y="3294682"/>
            <a:ext cx="317749" cy="32913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5-Point Star 60"/>
          <p:cNvSpPr/>
          <p:nvPr/>
        </p:nvSpPr>
        <p:spPr>
          <a:xfrm>
            <a:off x="9563376" y="4865604"/>
            <a:ext cx="317749" cy="32913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5-Point Star 61"/>
          <p:cNvSpPr/>
          <p:nvPr/>
        </p:nvSpPr>
        <p:spPr>
          <a:xfrm>
            <a:off x="6020591" y="5018214"/>
            <a:ext cx="317749" cy="32913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5-Point Star 62"/>
          <p:cNvSpPr/>
          <p:nvPr/>
        </p:nvSpPr>
        <p:spPr>
          <a:xfrm>
            <a:off x="679325" y="5957295"/>
            <a:ext cx="317749" cy="32913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953116" y="5969244"/>
            <a:ext cx="14587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: More work needed</a:t>
            </a:r>
            <a:endParaRPr lang="en-GB" sz="1200" dirty="0"/>
          </a:p>
        </p:txBody>
      </p:sp>
      <p:sp>
        <p:nvSpPr>
          <p:cNvPr id="41" name="5-Point Star 40"/>
          <p:cNvSpPr/>
          <p:nvPr/>
        </p:nvSpPr>
        <p:spPr>
          <a:xfrm>
            <a:off x="7320479" y="2075665"/>
            <a:ext cx="317749" cy="32913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ular Callout 41"/>
          <p:cNvSpPr/>
          <p:nvPr/>
        </p:nvSpPr>
        <p:spPr>
          <a:xfrm>
            <a:off x="7922756" y="5904344"/>
            <a:ext cx="2239347" cy="406797"/>
          </a:xfrm>
          <a:prstGeom prst="wedgeRectCallout">
            <a:avLst>
              <a:gd name="adj1" fmla="val -43618"/>
              <a:gd name="adj2" fmla="val -8373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MUST send discovery messages (because the pledge MAY send)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43" name="Rectangular Callout 42"/>
          <p:cNvSpPr/>
          <p:nvPr/>
        </p:nvSpPr>
        <p:spPr>
          <a:xfrm>
            <a:off x="8407583" y="2225321"/>
            <a:ext cx="1950400" cy="330483"/>
          </a:xfrm>
          <a:prstGeom prst="wedgeRectCallout">
            <a:avLst>
              <a:gd name="adj1" fmla="val -96314"/>
              <a:gd name="adj2" fmla="val -3691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open items: see BRSKI draft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55" name="Rectangular Callout 54"/>
          <p:cNvSpPr/>
          <p:nvPr/>
        </p:nvSpPr>
        <p:spPr>
          <a:xfrm>
            <a:off x="9245928" y="3922010"/>
            <a:ext cx="2484558" cy="330483"/>
          </a:xfrm>
          <a:prstGeom prst="wedgeRectCallout">
            <a:avLst>
              <a:gd name="adj1" fmla="val -43571"/>
              <a:gd name="adj2" fmla="val -14643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decision needed on </a:t>
            </a:r>
            <a:r>
              <a:rPr lang="en-GB" sz="1200" dirty="0" err="1" smtClean="0">
                <a:solidFill>
                  <a:srgbClr val="000000"/>
                </a:solidFill>
              </a:rPr>
              <a:t>mDNS</a:t>
            </a:r>
            <a:r>
              <a:rPr lang="en-GB" sz="1200" dirty="0" smtClean="0">
                <a:solidFill>
                  <a:srgbClr val="000000"/>
                </a:solidFill>
              </a:rPr>
              <a:t> / GRASP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65" name="Rectangular Callout 64"/>
          <p:cNvSpPr/>
          <p:nvPr/>
        </p:nvSpPr>
        <p:spPr>
          <a:xfrm>
            <a:off x="10378555" y="4832205"/>
            <a:ext cx="1640879" cy="330483"/>
          </a:xfrm>
          <a:prstGeom prst="wedgeRectCallout">
            <a:avLst>
              <a:gd name="adj1" fmla="val -89429"/>
              <a:gd name="adj2" fmla="val 2360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need to specify GRASP message format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66" name="Rectangular Callout 65"/>
          <p:cNvSpPr/>
          <p:nvPr/>
        </p:nvSpPr>
        <p:spPr>
          <a:xfrm>
            <a:off x="8479821" y="2671875"/>
            <a:ext cx="2239347" cy="251466"/>
          </a:xfrm>
          <a:prstGeom prst="wedgeRectCallout">
            <a:avLst>
              <a:gd name="adj1" fmla="val -90054"/>
              <a:gd name="adj2" fmla="val 706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Device has a domain certificate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5962471" y="5812821"/>
            <a:ext cx="1661451" cy="433422"/>
          </a:xfrm>
          <a:prstGeom prst="roundRect">
            <a:avLst>
              <a:gd name="adj" fmla="val 50000"/>
            </a:avLst>
          </a:prstGeom>
          <a:solidFill>
            <a:srgbClr val="C0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Proxy Mode</a:t>
            </a:r>
            <a:endParaRPr lang="en-GB" sz="1200" dirty="0">
              <a:solidFill>
                <a:schemeClr val="bg1"/>
              </a:solidFill>
            </a:endParaRPr>
          </a:p>
        </p:txBody>
      </p:sp>
      <p:cxnSp>
        <p:nvCxnSpPr>
          <p:cNvPr id="68" name="Straight Arrow Connector 67"/>
          <p:cNvCxnSpPr>
            <a:stCxn id="39" idx="2"/>
            <a:endCxn id="67" idx="0"/>
          </p:cNvCxnSpPr>
          <p:nvPr/>
        </p:nvCxnSpPr>
        <p:spPr>
          <a:xfrm flipH="1">
            <a:off x="6793197" y="5596110"/>
            <a:ext cx="2" cy="216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4094879" y="5162688"/>
            <a:ext cx="1661451" cy="433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stop </a:t>
            </a:r>
            <a:r>
              <a:rPr lang="en-GB" sz="1200" dirty="0" smtClean="0"/>
              <a:t>bootstrap </a:t>
            </a:r>
            <a:r>
              <a:rPr lang="en-GB" sz="1200" dirty="0" smtClean="0"/>
              <a:t>proxy</a:t>
            </a:r>
            <a:endParaRPr lang="en-GB" sz="1200" dirty="0"/>
          </a:p>
        </p:txBody>
      </p:sp>
      <p:cxnSp>
        <p:nvCxnSpPr>
          <p:cNvPr id="13" name="Elbow Connector 12"/>
          <p:cNvCxnSpPr>
            <a:stCxn id="67" idx="1"/>
            <a:endCxn id="69" idx="2"/>
          </p:cNvCxnSpPr>
          <p:nvPr/>
        </p:nvCxnSpPr>
        <p:spPr>
          <a:xfrm rot="10800000">
            <a:off x="4925605" y="5596110"/>
            <a:ext cx="1036866" cy="43342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9" idx="0"/>
          </p:cNvCxnSpPr>
          <p:nvPr/>
        </p:nvCxnSpPr>
        <p:spPr>
          <a:xfrm rot="5400000" flipH="1" flipV="1">
            <a:off x="5179124" y="4379341"/>
            <a:ext cx="529828" cy="103686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5-Point Star 69"/>
          <p:cNvSpPr/>
          <p:nvPr/>
        </p:nvSpPr>
        <p:spPr>
          <a:xfrm>
            <a:off x="4073364" y="5018214"/>
            <a:ext cx="317749" cy="32913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290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5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State Machine: BRSKI Pledge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700860" y="2128735"/>
            <a:ext cx="1661451" cy="433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Discovery</a:t>
            </a:r>
            <a:endParaRPr lang="en-GB" sz="1200" dirty="0"/>
          </a:p>
        </p:txBody>
      </p:sp>
      <p:cxnSp>
        <p:nvCxnSpPr>
          <p:cNvPr id="8" name="Straight Arrow Connector 7"/>
          <p:cNvCxnSpPr>
            <a:stCxn id="48" idx="2"/>
            <a:endCxn id="6" idx="0"/>
          </p:cNvCxnSpPr>
          <p:nvPr/>
        </p:nvCxnSpPr>
        <p:spPr>
          <a:xfrm>
            <a:off x="3531586" y="1623075"/>
            <a:ext cx="0" cy="505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95468" y="1707261"/>
            <a:ext cx="1438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auto-</a:t>
            </a:r>
            <a:r>
              <a:rPr lang="en-GB" sz="1200" dirty="0" err="1" smtClean="0"/>
              <a:t>conf</a:t>
            </a:r>
            <a:r>
              <a:rPr lang="en-GB" sz="1200" dirty="0" smtClean="0"/>
              <a:t> interfaces</a:t>
            </a:r>
            <a:endParaRPr lang="en-GB" sz="1200" dirty="0"/>
          </a:p>
        </p:txBody>
      </p:sp>
      <p:sp>
        <p:nvSpPr>
          <p:cNvPr id="10" name="Rectangle 9"/>
          <p:cNvSpPr/>
          <p:nvPr/>
        </p:nvSpPr>
        <p:spPr>
          <a:xfrm>
            <a:off x="2700861" y="3067815"/>
            <a:ext cx="1661451" cy="433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Request-Join</a:t>
            </a:r>
          </a:p>
          <a:p>
            <a:pPr algn="ctr"/>
            <a:r>
              <a:rPr lang="en-GB" sz="1200" dirty="0" smtClean="0"/>
              <a:t>(neighbour, domain)</a:t>
            </a:r>
            <a:endParaRPr lang="en-GB" sz="1200" dirty="0"/>
          </a:p>
        </p:txBody>
      </p:sp>
      <p:cxnSp>
        <p:nvCxnSpPr>
          <p:cNvPr id="11" name="Straight Arrow Connector 10"/>
          <p:cNvCxnSpPr>
            <a:stCxn id="6" idx="2"/>
            <a:endCxn id="10" idx="0"/>
          </p:cNvCxnSpPr>
          <p:nvPr/>
        </p:nvCxnSpPr>
        <p:spPr>
          <a:xfrm>
            <a:off x="3531586" y="2562157"/>
            <a:ext cx="1" cy="505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95468" y="2606150"/>
            <a:ext cx="3398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receive: “invite from &lt;neighbour&gt; to &lt;domain&gt;” </a:t>
            </a:r>
          </a:p>
          <a:p>
            <a:r>
              <a:rPr lang="en-GB" sz="1200" dirty="0"/>
              <a:t> </a:t>
            </a:r>
            <a:r>
              <a:rPr lang="en-GB" sz="1200" dirty="0" smtClean="0"/>
              <a:t> (handle received messages </a:t>
            </a:r>
            <a:r>
              <a:rPr lang="en-GB" sz="1200" dirty="0" err="1" smtClean="0"/>
              <a:t>fifo</a:t>
            </a:r>
            <a:r>
              <a:rPr lang="en-GB" sz="1200" dirty="0" smtClean="0"/>
              <a:t>, until “enrol” state)</a:t>
            </a:r>
            <a:endParaRPr lang="en-GB" sz="1200" dirty="0"/>
          </a:p>
        </p:txBody>
      </p:sp>
      <p:sp>
        <p:nvSpPr>
          <p:cNvPr id="16" name="Rectangle 15"/>
          <p:cNvSpPr/>
          <p:nvPr/>
        </p:nvSpPr>
        <p:spPr>
          <a:xfrm>
            <a:off x="2700860" y="4006895"/>
            <a:ext cx="1661451" cy="433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Validation</a:t>
            </a:r>
            <a:endParaRPr lang="en-GB" sz="1200" dirty="0"/>
          </a:p>
        </p:txBody>
      </p:sp>
      <p:cxnSp>
        <p:nvCxnSpPr>
          <p:cNvPr id="17" name="Straight Arrow Connector 16"/>
          <p:cNvCxnSpPr>
            <a:stCxn id="10" idx="2"/>
            <a:endCxn id="16" idx="0"/>
          </p:cNvCxnSpPr>
          <p:nvPr/>
        </p:nvCxnSpPr>
        <p:spPr>
          <a:xfrm flipH="1">
            <a:off x="3531586" y="3501237"/>
            <a:ext cx="1" cy="505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495468" y="3585422"/>
            <a:ext cx="6062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receive: “accept (&lt;domain trust anchor&gt; &lt;enrolment info&gt;)|( &lt;</a:t>
            </a:r>
            <a:r>
              <a:rPr lang="en-GB" sz="1200" dirty="0" err="1" smtClean="0"/>
              <a:t>audit_token</a:t>
            </a:r>
            <a:r>
              <a:rPr lang="en-GB" sz="1200" dirty="0" smtClean="0"/>
              <a:t>&gt;)|(&lt;</a:t>
            </a:r>
            <a:r>
              <a:rPr lang="en-GB" sz="1200" dirty="0" err="1" smtClean="0"/>
              <a:t>auth_token</a:t>
            </a:r>
            <a:r>
              <a:rPr lang="en-GB" sz="1200" dirty="0" smtClean="0"/>
              <a:t>&gt;)”</a:t>
            </a:r>
            <a:endParaRPr lang="en-GB" sz="1200" dirty="0"/>
          </a:p>
        </p:txBody>
      </p:sp>
      <p:cxnSp>
        <p:nvCxnSpPr>
          <p:cNvPr id="20" name="Elbow Connector 19"/>
          <p:cNvCxnSpPr>
            <a:stCxn id="10" idx="1"/>
            <a:endCxn id="21" idx="4"/>
          </p:cNvCxnSpPr>
          <p:nvPr/>
        </p:nvCxnSpPr>
        <p:spPr>
          <a:xfrm rot="10800000">
            <a:off x="2267439" y="2417684"/>
            <a:ext cx="433422" cy="8668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195202" y="2273209"/>
            <a:ext cx="144474" cy="1444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/>
          <p:cNvCxnSpPr>
            <a:stCxn id="21" idx="6"/>
            <a:endCxn id="6" idx="1"/>
          </p:cNvCxnSpPr>
          <p:nvPr/>
        </p:nvCxnSpPr>
        <p:spPr>
          <a:xfrm>
            <a:off x="2339676" y="2345446"/>
            <a:ext cx="3611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916506" y="3284526"/>
            <a:ext cx="7319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receive: </a:t>
            </a:r>
          </a:p>
          <a:p>
            <a:r>
              <a:rPr lang="en-GB" sz="1200" dirty="0" smtClean="0"/>
              <a:t>“reject </a:t>
            </a:r>
          </a:p>
          <a:p>
            <a:r>
              <a:rPr lang="en-GB" sz="1200" dirty="0" smtClean="0"/>
              <a:t>&lt;info&gt;?”</a:t>
            </a:r>
            <a:endParaRPr lang="en-GB" sz="1200" dirty="0"/>
          </a:p>
        </p:txBody>
      </p:sp>
      <p:cxnSp>
        <p:nvCxnSpPr>
          <p:cNvPr id="33" name="Elbow Connector 32"/>
          <p:cNvCxnSpPr>
            <a:stCxn id="16" idx="1"/>
            <a:endCxn id="21" idx="2"/>
          </p:cNvCxnSpPr>
          <p:nvPr/>
        </p:nvCxnSpPr>
        <p:spPr>
          <a:xfrm rot="10800000">
            <a:off x="2195202" y="2345446"/>
            <a:ext cx="505658" cy="1878160"/>
          </a:xfrm>
          <a:prstGeom prst="bentConnector3">
            <a:avLst>
              <a:gd name="adj1" fmla="val 19170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472832" y="4227409"/>
            <a:ext cx="1352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validation failed</a:t>
            </a:r>
          </a:p>
          <a:p>
            <a:r>
              <a:rPr lang="en-GB" sz="1200" dirty="0" smtClean="0"/>
              <a:t>(provide feedback)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700861" y="4945977"/>
            <a:ext cx="1661451" cy="433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Enrolling</a:t>
            </a:r>
            <a:endParaRPr lang="en-GB" sz="1200" dirty="0"/>
          </a:p>
        </p:txBody>
      </p:sp>
      <p:cxnSp>
        <p:nvCxnSpPr>
          <p:cNvPr id="37" name="Straight Arrow Connector 36"/>
          <p:cNvCxnSpPr>
            <a:stCxn id="16" idx="2"/>
            <a:endCxn id="36" idx="0"/>
          </p:cNvCxnSpPr>
          <p:nvPr/>
        </p:nvCxnSpPr>
        <p:spPr>
          <a:xfrm>
            <a:off x="3531586" y="4440317"/>
            <a:ext cx="1" cy="505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46828" y="4524504"/>
            <a:ext cx="14636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validation successful</a:t>
            </a:r>
          </a:p>
        </p:txBody>
      </p:sp>
      <p:sp>
        <p:nvSpPr>
          <p:cNvPr id="41" name="Rectangular Callout 40"/>
          <p:cNvSpPr/>
          <p:nvPr/>
        </p:nvSpPr>
        <p:spPr>
          <a:xfrm>
            <a:off x="5799020" y="3930857"/>
            <a:ext cx="3258697" cy="1634826"/>
          </a:xfrm>
          <a:prstGeom prst="wedgeRectCallout">
            <a:avLst>
              <a:gd name="adj1" fmla="val -95660"/>
              <a:gd name="adj2" fmla="val -311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 smtClean="0">
                <a:solidFill>
                  <a:srgbClr val="000000"/>
                </a:solidFill>
              </a:rPr>
              <a:t>Validation: </a:t>
            </a:r>
          </a:p>
          <a:p>
            <a:r>
              <a:rPr lang="en-GB" sz="1200" dirty="0" smtClean="0">
                <a:solidFill>
                  <a:srgbClr val="000000"/>
                </a:solidFill>
              </a:rPr>
              <a:t>If </a:t>
            </a:r>
            <a:r>
              <a:rPr lang="en-GB" sz="1200" dirty="0">
                <a:solidFill>
                  <a:srgbClr val="000000"/>
                </a:solidFill>
              </a:rPr>
              <a:t>&lt;I require </a:t>
            </a:r>
            <a:r>
              <a:rPr lang="en-GB" sz="1200" dirty="0" err="1">
                <a:solidFill>
                  <a:srgbClr val="000000"/>
                </a:solidFill>
              </a:rPr>
              <a:t>auth_token</a:t>
            </a:r>
            <a:r>
              <a:rPr lang="en-GB" sz="1200" dirty="0">
                <a:solidFill>
                  <a:srgbClr val="000000"/>
                </a:solidFill>
              </a:rPr>
              <a:t>&gt;:</a:t>
            </a:r>
          </a:p>
          <a:p>
            <a:r>
              <a:rPr lang="en-GB" sz="1200" dirty="0">
                <a:solidFill>
                  <a:srgbClr val="000000"/>
                </a:solidFill>
              </a:rPr>
              <a:t>   if &lt;</a:t>
            </a:r>
            <a:r>
              <a:rPr lang="en-GB" sz="1200" dirty="0" err="1">
                <a:solidFill>
                  <a:srgbClr val="000000"/>
                </a:solidFill>
              </a:rPr>
              <a:t>auth_token</a:t>
            </a:r>
            <a:r>
              <a:rPr lang="en-GB" sz="1200" dirty="0">
                <a:solidFill>
                  <a:srgbClr val="000000"/>
                </a:solidFill>
              </a:rPr>
              <a:t>&gt; valid:  next state: Enrolling</a:t>
            </a:r>
          </a:p>
          <a:p>
            <a:r>
              <a:rPr lang="en-GB" sz="1200" dirty="0">
                <a:solidFill>
                  <a:srgbClr val="000000"/>
                </a:solidFill>
              </a:rPr>
              <a:t>   else:  blacklist &lt;domain&gt;; next state: Discovery</a:t>
            </a:r>
          </a:p>
          <a:p>
            <a:r>
              <a:rPr lang="en-GB" sz="1200" dirty="0" err="1">
                <a:solidFill>
                  <a:srgbClr val="000000"/>
                </a:solidFill>
              </a:rPr>
              <a:t>elseif</a:t>
            </a:r>
            <a:r>
              <a:rPr lang="en-GB" sz="1200" dirty="0">
                <a:solidFill>
                  <a:srgbClr val="000000"/>
                </a:solidFill>
              </a:rPr>
              <a:t> &lt;I require </a:t>
            </a:r>
            <a:r>
              <a:rPr lang="en-GB" sz="1200" dirty="0" err="1">
                <a:solidFill>
                  <a:srgbClr val="000000"/>
                </a:solidFill>
              </a:rPr>
              <a:t>audit_token</a:t>
            </a:r>
            <a:r>
              <a:rPr lang="en-GB" sz="1200" dirty="0">
                <a:solidFill>
                  <a:srgbClr val="000000"/>
                </a:solidFill>
              </a:rPr>
              <a:t>&gt;: </a:t>
            </a:r>
          </a:p>
          <a:p>
            <a:r>
              <a:rPr lang="en-GB" sz="1200" dirty="0">
                <a:solidFill>
                  <a:srgbClr val="000000"/>
                </a:solidFill>
              </a:rPr>
              <a:t>   if &lt;</a:t>
            </a:r>
            <a:r>
              <a:rPr lang="en-GB" sz="1200" dirty="0" err="1">
                <a:solidFill>
                  <a:srgbClr val="000000"/>
                </a:solidFill>
              </a:rPr>
              <a:t>audit_token</a:t>
            </a:r>
            <a:r>
              <a:rPr lang="en-GB" sz="1200" dirty="0">
                <a:solidFill>
                  <a:srgbClr val="000000"/>
                </a:solidFill>
              </a:rPr>
              <a:t>&gt; valid: next state: Enrolling</a:t>
            </a:r>
          </a:p>
          <a:p>
            <a:r>
              <a:rPr lang="en-GB" sz="1200" dirty="0">
                <a:solidFill>
                  <a:srgbClr val="000000"/>
                </a:solidFill>
              </a:rPr>
              <a:t>   else:  blacklist &lt;domain&gt;; next state: Discovery</a:t>
            </a:r>
          </a:p>
          <a:p>
            <a:r>
              <a:rPr lang="en-GB" sz="1200" dirty="0">
                <a:solidFill>
                  <a:srgbClr val="000000"/>
                </a:solidFill>
              </a:rPr>
              <a:t>else: next state: Enrolling.</a:t>
            </a:r>
          </a:p>
        </p:txBody>
      </p:sp>
      <p:cxnSp>
        <p:nvCxnSpPr>
          <p:cNvPr id="42" name="Elbow Connector 41"/>
          <p:cNvCxnSpPr>
            <a:stCxn id="36" idx="1"/>
            <a:endCxn id="21" idx="2"/>
          </p:cNvCxnSpPr>
          <p:nvPr/>
        </p:nvCxnSpPr>
        <p:spPr>
          <a:xfrm rot="10800000">
            <a:off x="2195203" y="2345446"/>
            <a:ext cx="505659" cy="2817242"/>
          </a:xfrm>
          <a:prstGeom prst="bentConnector3">
            <a:avLst>
              <a:gd name="adj1" fmla="val 27954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328358" y="5174637"/>
            <a:ext cx="1352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enrolment failed</a:t>
            </a:r>
          </a:p>
          <a:p>
            <a:r>
              <a:rPr lang="en-GB" sz="1200" dirty="0" smtClean="0"/>
              <a:t>(provide feedback)</a:t>
            </a:r>
          </a:p>
        </p:txBody>
      </p:sp>
      <p:sp>
        <p:nvSpPr>
          <p:cNvPr id="47" name="Rectangular Callout 46"/>
          <p:cNvSpPr/>
          <p:nvPr/>
        </p:nvSpPr>
        <p:spPr>
          <a:xfrm>
            <a:off x="4933554" y="2126460"/>
            <a:ext cx="942094" cy="406797"/>
          </a:xfrm>
          <a:prstGeom prst="wedgeRectCallout">
            <a:avLst>
              <a:gd name="adj1" fmla="val -110450"/>
              <a:gd name="adj2" fmla="val 524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MUST listen</a:t>
            </a:r>
          </a:p>
          <a:p>
            <a:r>
              <a:rPr lang="en-GB" sz="1200" dirty="0" smtClean="0">
                <a:solidFill>
                  <a:srgbClr val="000000"/>
                </a:solidFill>
              </a:rPr>
              <a:t>MAY send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2700860" y="1189653"/>
            <a:ext cx="1661451" cy="433422"/>
          </a:xfrm>
          <a:prstGeom prst="roundRect">
            <a:avLst>
              <a:gd name="adj" fmla="val 50000"/>
            </a:avLst>
          </a:prstGeom>
          <a:solidFill>
            <a:srgbClr val="C0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Factory default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695125" y="5812821"/>
            <a:ext cx="1661451" cy="433422"/>
          </a:xfrm>
          <a:prstGeom prst="roundRect">
            <a:avLst>
              <a:gd name="adj" fmla="val 50000"/>
            </a:avLst>
          </a:prstGeom>
          <a:solidFill>
            <a:srgbClr val="C0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Enrolled</a:t>
            </a:r>
            <a:endParaRPr lang="en-GB" sz="1200" dirty="0">
              <a:solidFill>
                <a:schemeClr val="bg1"/>
              </a:solidFill>
            </a:endParaRPr>
          </a:p>
        </p:txBody>
      </p:sp>
      <p:cxnSp>
        <p:nvCxnSpPr>
          <p:cNvPr id="51" name="Straight Arrow Connector 50"/>
          <p:cNvCxnSpPr>
            <a:stCxn id="36" idx="2"/>
            <a:endCxn id="50" idx="0"/>
          </p:cNvCxnSpPr>
          <p:nvPr/>
        </p:nvCxnSpPr>
        <p:spPr>
          <a:xfrm flipH="1">
            <a:off x="3525851" y="5379399"/>
            <a:ext cx="5736" cy="433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561969" y="5451636"/>
            <a:ext cx="150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e</a:t>
            </a:r>
            <a:r>
              <a:rPr lang="en-GB" sz="1200" dirty="0" smtClean="0"/>
              <a:t>nrolment successful</a:t>
            </a:r>
          </a:p>
        </p:txBody>
      </p:sp>
      <p:sp>
        <p:nvSpPr>
          <p:cNvPr id="55" name="Rectangular Callout 54"/>
          <p:cNvSpPr/>
          <p:nvPr/>
        </p:nvSpPr>
        <p:spPr>
          <a:xfrm>
            <a:off x="7179555" y="1166847"/>
            <a:ext cx="3395139" cy="1634826"/>
          </a:xfrm>
          <a:prstGeom prst="wedgeRectCallout">
            <a:avLst>
              <a:gd name="adj1" fmla="val -133439"/>
              <a:gd name="adj2" fmla="val -3540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</a:rPr>
              <a:t>A factory default device (pledge) is in one of these modes, hard coded: 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000000"/>
                </a:solidFill>
              </a:rPr>
              <a:t>join any domain (first come first </a:t>
            </a:r>
            <a:r>
              <a:rPr lang="en-GB" sz="1200" dirty="0" smtClean="0">
                <a:solidFill>
                  <a:srgbClr val="000000"/>
                </a:solidFill>
              </a:rPr>
              <a:t>join)  </a:t>
            </a:r>
            <a:r>
              <a:rPr lang="en-GB" sz="1200" dirty="0">
                <a:solidFill>
                  <a:srgbClr val="000000"/>
                </a:solidFill>
              </a:rPr>
              <a:t/>
            </a:r>
            <a:br>
              <a:rPr lang="en-GB" sz="1200" dirty="0">
                <a:solidFill>
                  <a:srgbClr val="000000"/>
                </a:solidFill>
              </a:rPr>
            </a:br>
            <a:r>
              <a:rPr lang="en-GB" sz="1200" dirty="0">
                <a:solidFill>
                  <a:srgbClr val="000000"/>
                </a:solidFill>
                <a:sym typeface="Wingdings" panose="05000000000000000000" pitchFamily="2" charset="2"/>
              </a:rPr>
              <a:t> No MASA required</a:t>
            </a:r>
            <a:endParaRPr lang="en-GB" sz="1200" dirty="0">
              <a:solidFill>
                <a:srgbClr val="000000"/>
              </a:solidFill>
            </a:endParaRP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000000"/>
                </a:solidFill>
              </a:rPr>
              <a:t>require audit token </a:t>
            </a:r>
            <a:br>
              <a:rPr lang="en-GB" sz="1200" dirty="0">
                <a:solidFill>
                  <a:srgbClr val="000000"/>
                </a:solidFill>
              </a:rPr>
            </a:br>
            <a:r>
              <a:rPr lang="en-GB" sz="1200" dirty="0">
                <a:solidFill>
                  <a:srgbClr val="000000"/>
                </a:solidFill>
                <a:sym typeface="Wingdings" panose="05000000000000000000" pitchFamily="2" charset="2"/>
              </a:rPr>
              <a:t> MASA required, audit mode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000000"/>
                </a:solidFill>
                <a:sym typeface="Wingdings" panose="05000000000000000000" pitchFamily="2" charset="2"/>
              </a:rPr>
              <a:t>require authentication token</a:t>
            </a:r>
            <a:br>
              <a:rPr lang="en-GB" sz="1200" dirty="0">
                <a:solidFill>
                  <a:srgbClr val="000000"/>
                </a:solidFill>
                <a:sym typeface="Wingdings" panose="05000000000000000000" pitchFamily="2" charset="2"/>
              </a:rPr>
            </a:br>
            <a:r>
              <a:rPr lang="en-GB" sz="1200" dirty="0">
                <a:solidFill>
                  <a:srgbClr val="000000"/>
                </a:solidFill>
                <a:sym typeface="Wingdings" panose="05000000000000000000" pitchFamily="2" charset="2"/>
              </a:rPr>
              <a:t> MASA required, ownership tracking mode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56" name="5-Point Star 55"/>
          <p:cNvSpPr/>
          <p:nvPr/>
        </p:nvSpPr>
        <p:spPr>
          <a:xfrm>
            <a:off x="679325" y="5957295"/>
            <a:ext cx="317749" cy="32913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953116" y="5969244"/>
            <a:ext cx="14587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: More work needed</a:t>
            </a:r>
            <a:endParaRPr lang="en-GB" sz="1200" dirty="0"/>
          </a:p>
        </p:txBody>
      </p:sp>
      <p:sp>
        <p:nvSpPr>
          <p:cNvPr id="58" name="5-Point Star 57"/>
          <p:cNvSpPr/>
          <p:nvPr/>
        </p:nvSpPr>
        <p:spPr>
          <a:xfrm>
            <a:off x="9541748" y="3516986"/>
            <a:ext cx="317749" cy="32913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5-Point Star 58"/>
          <p:cNvSpPr/>
          <p:nvPr/>
        </p:nvSpPr>
        <p:spPr>
          <a:xfrm>
            <a:off x="8624295" y="3995312"/>
            <a:ext cx="317749" cy="32913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5-Point Star 59"/>
          <p:cNvSpPr/>
          <p:nvPr/>
        </p:nvSpPr>
        <p:spPr>
          <a:xfrm>
            <a:off x="4004767" y="2172731"/>
            <a:ext cx="317749" cy="32913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5-Point Star 60"/>
          <p:cNvSpPr/>
          <p:nvPr/>
        </p:nvSpPr>
        <p:spPr>
          <a:xfrm>
            <a:off x="2494031" y="3519069"/>
            <a:ext cx="317749" cy="32913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5-Point Star 61"/>
          <p:cNvSpPr/>
          <p:nvPr/>
        </p:nvSpPr>
        <p:spPr>
          <a:xfrm>
            <a:off x="10256945" y="1516624"/>
            <a:ext cx="317749" cy="32913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ular Callout 37"/>
          <p:cNvSpPr/>
          <p:nvPr/>
        </p:nvSpPr>
        <p:spPr>
          <a:xfrm>
            <a:off x="4933553" y="3067815"/>
            <a:ext cx="2246001" cy="406797"/>
          </a:xfrm>
          <a:prstGeom prst="wedgeRectCallout">
            <a:avLst>
              <a:gd name="adj1" fmla="val -79068"/>
              <a:gd name="adj2" fmla="val -298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Max: “Identify is a separate step”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39" name="Rectangular Callout 38"/>
          <p:cNvSpPr/>
          <p:nvPr/>
        </p:nvSpPr>
        <p:spPr>
          <a:xfrm>
            <a:off x="6240474" y="6067014"/>
            <a:ext cx="2239347" cy="251466"/>
          </a:xfrm>
          <a:prstGeom prst="wedgeRectCallout">
            <a:avLst>
              <a:gd name="adj1" fmla="val -133439"/>
              <a:gd name="adj2" fmla="val -3540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Device has a domain certificate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743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5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State Machine: ACP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795733" y="1912023"/>
            <a:ext cx="1661451" cy="433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Discovery</a:t>
            </a:r>
            <a:endParaRPr lang="en-GB" sz="1200" dirty="0"/>
          </a:p>
        </p:txBody>
      </p:sp>
      <p:cxnSp>
        <p:nvCxnSpPr>
          <p:cNvPr id="8" name="Straight Arrow Connector 7"/>
          <p:cNvCxnSpPr>
            <a:stCxn id="48" idx="2"/>
            <a:endCxn id="102" idx="0"/>
          </p:cNvCxnSpPr>
          <p:nvPr/>
        </p:nvCxnSpPr>
        <p:spPr>
          <a:xfrm>
            <a:off x="5626459" y="1409983"/>
            <a:ext cx="1" cy="140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  <a:endCxn id="23" idx="0"/>
          </p:cNvCxnSpPr>
          <p:nvPr/>
        </p:nvCxnSpPr>
        <p:spPr>
          <a:xfrm flipH="1">
            <a:off x="5621332" y="2345445"/>
            <a:ext cx="5127" cy="288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795734" y="3790185"/>
            <a:ext cx="1661451" cy="433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Authenticate &lt;node&gt;</a:t>
            </a:r>
          </a:p>
          <a:p>
            <a:pPr algn="ctr"/>
            <a:r>
              <a:rPr lang="en-GB" sz="1200" dirty="0" smtClean="0"/>
              <a:t>Set </a:t>
            </a:r>
            <a:r>
              <a:rPr lang="en-GB" sz="1200" dirty="0" smtClean="0"/>
              <a:t>up secure channel</a:t>
            </a:r>
            <a:endParaRPr lang="en-GB" sz="1200" dirty="0"/>
          </a:p>
        </p:txBody>
      </p:sp>
      <p:cxnSp>
        <p:nvCxnSpPr>
          <p:cNvPr id="17" name="Straight Arrow Connector 16"/>
          <p:cNvCxnSpPr>
            <a:stCxn id="36" idx="2"/>
            <a:endCxn id="49" idx="0"/>
          </p:cNvCxnSpPr>
          <p:nvPr/>
        </p:nvCxnSpPr>
        <p:spPr>
          <a:xfrm flipH="1">
            <a:off x="5626460" y="4873740"/>
            <a:ext cx="1" cy="260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4795735" y="4440318"/>
            <a:ext cx="1661451" cy="433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was this the first ACP tunnel?</a:t>
            </a:r>
            <a:endParaRPr lang="en-GB" sz="1200" dirty="0"/>
          </a:p>
        </p:txBody>
      </p:sp>
      <p:cxnSp>
        <p:nvCxnSpPr>
          <p:cNvPr id="37" name="Straight Arrow Connector 36"/>
          <p:cNvCxnSpPr>
            <a:stCxn id="16" idx="2"/>
            <a:endCxn id="36" idx="0"/>
          </p:cNvCxnSpPr>
          <p:nvPr/>
        </p:nvCxnSpPr>
        <p:spPr>
          <a:xfrm>
            <a:off x="5626460" y="4223607"/>
            <a:ext cx="1" cy="216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4795733" y="976561"/>
            <a:ext cx="1661451" cy="433422"/>
          </a:xfrm>
          <a:prstGeom prst="roundRect">
            <a:avLst>
              <a:gd name="adj" fmla="val 50000"/>
            </a:avLst>
          </a:prstGeom>
          <a:solidFill>
            <a:srgbClr val="C0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Enrolled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795734" y="5812821"/>
            <a:ext cx="1661451" cy="433422"/>
          </a:xfrm>
          <a:prstGeom prst="roundRect">
            <a:avLst>
              <a:gd name="adj" fmla="val 50000"/>
            </a:avLst>
          </a:prstGeom>
          <a:solidFill>
            <a:srgbClr val="C0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In ACP</a:t>
            </a:r>
            <a:endParaRPr lang="en-GB" sz="1200" dirty="0">
              <a:solidFill>
                <a:schemeClr val="bg1"/>
              </a:solidFill>
            </a:endParaRPr>
          </a:p>
        </p:txBody>
      </p:sp>
      <p:cxnSp>
        <p:nvCxnSpPr>
          <p:cNvPr id="51" name="Straight Arrow Connector 50"/>
          <p:cNvCxnSpPr>
            <a:stCxn id="49" idx="2"/>
            <a:endCxn id="50" idx="0"/>
          </p:cNvCxnSpPr>
          <p:nvPr/>
        </p:nvCxnSpPr>
        <p:spPr>
          <a:xfrm>
            <a:off x="5626460" y="5568056"/>
            <a:ext cx="0" cy="244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ular Callout 54"/>
          <p:cNvSpPr/>
          <p:nvPr/>
        </p:nvSpPr>
        <p:spPr>
          <a:xfrm>
            <a:off x="7251792" y="1067539"/>
            <a:ext cx="2239347" cy="251466"/>
          </a:xfrm>
          <a:prstGeom prst="wedgeRectCallout">
            <a:avLst>
              <a:gd name="adj1" fmla="val -85800"/>
              <a:gd name="adj2" fmla="val 176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Device has a domain certificate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56" name="5-Point Star 55"/>
          <p:cNvSpPr/>
          <p:nvPr/>
        </p:nvSpPr>
        <p:spPr>
          <a:xfrm>
            <a:off x="679325" y="5957295"/>
            <a:ext cx="317749" cy="32913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953116" y="5969244"/>
            <a:ext cx="14587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: More work needed</a:t>
            </a:r>
            <a:endParaRPr lang="en-GB" sz="1200" dirty="0"/>
          </a:p>
        </p:txBody>
      </p:sp>
      <p:sp>
        <p:nvSpPr>
          <p:cNvPr id="60" name="5-Point Star 59"/>
          <p:cNvSpPr/>
          <p:nvPr/>
        </p:nvSpPr>
        <p:spPr>
          <a:xfrm>
            <a:off x="6099640" y="1958294"/>
            <a:ext cx="317749" cy="32913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5590341" y="2345445"/>
            <a:ext cx="1896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Discover</a:t>
            </a:r>
            <a:r>
              <a:rPr lang="en-GB" sz="1200" dirty="0" smtClean="0"/>
              <a:t> </a:t>
            </a:r>
            <a:r>
              <a:rPr lang="en-GB" sz="1200" dirty="0" smtClean="0"/>
              <a:t>&lt;node&gt;;&lt;domain</a:t>
            </a:r>
            <a:r>
              <a:rPr lang="en-GB" sz="1200" dirty="0" smtClean="0"/>
              <a:t>&gt;</a:t>
            </a:r>
            <a:endParaRPr lang="en-GB" sz="1200" dirty="0"/>
          </a:p>
        </p:txBody>
      </p:sp>
      <p:sp>
        <p:nvSpPr>
          <p:cNvPr id="23" name="Rectangle 22"/>
          <p:cNvSpPr/>
          <p:nvPr/>
        </p:nvSpPr>
        <p:spPr>
          <a:xfrm>
            <a:off x="4791214" y="2634393"/>
            <a:ext cx="1660235" cy="80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Check policy for &lt;domain&gt;: </a:t>
            </a:r>
          </a:p>
          <a:p>
            <a:pPr algn="ctr"/>
            <a:r>
              <a:rPr lang="en-GB" sz="1200" dirty="0" smtClean="0"/>
              <a:t>Should we establish ACP?</a:t>
            </a:r>
            <a:endParaRPr lang="en-GB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4530918" y="3007527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n</a:t>
            </a:r>
            <a:endParaRPr lang="en-GB" sz="1200" dirty="0"/>
          </a:p>
        </p:txBody>
      </p:sp>
      <p:cxnSp>
        <p:nvCxnSpPr>
          <p:cNvPr id="41" name="Straight Arrow Connector 40"/>
          <p:cNvCxnSpPr>
            <a:stCxn id="23" idx="2"/>
            <a:endCxn id="16" idx="0"/>
          </p:cNvCxnSpPr>
          <p:nvPr/>
        </p:nvCxnSpPr>
        <p:spPr>
          <a:xfrm>
            <a:off x="5621332" y="3437330"/>
            <a:ext cx="5128" cy="352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590341" y="3440949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y</a:t>
            </a:r>
            <a:endParaRPr lang="en-GB" sz="1200" dirty="0"/>
          </a:p>
        </p:txBody>
      </p:sp>
      <p:sp>
        <p:nvSpPr>
          <p:cNvPr id="49" name="Rectangle 48"/>
          <p:cNvSpPr/>
          <p:nvPr/>
        </p:nvSpPr>
        <p:spPr>
          <a:xfrm>
            <a:off x="4795734" y="5134634"/>
            <a:ext cx="1661451" cy="433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enable </a:t>
            </a:r>
            <a:r>
              <a:rPr lang="en-GB" sz="1200" dirty="0" smtClean="0"/>
              <a:t>ACP </a:t>
            </a:r>
            <a:r>
              <a:rPr lang="en-GB" sz="1200" dirty="0" smtClean="0"/>
              <a:t>routing and addressing</a:t>
            </a:r>
            <a:endParaRPr lang="en-GB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5662578" y="4813452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y</a:t>
            </a:r>
            <a:endParaRPr lang="en-GB" sz="1200" dirty="0"/>
          </a:p>
        </p:txBody>
      </p:sp>
      <p:cxnSp>
        <p:nvCxnSpPr>
          <p:cNvPr id="63" name="Elbow Connector 62"/>
          <p:cNvCxnSpPr>
            <a:stCxn id="36" idx="1"/>
            <a:endCxn id="68" idx="2"/>
          </p:cNvCxnSpPr>
          <p:nvPr/>
        </p:nvCxnSpPr>
        <p:spPr>
          <a:xfrm rot="10800000">
            <a:off x="4473095" y="2123683"/>
            <a:ext cx="322641" cy="2533347"/>
          </a:xfrm>
          <a:prstGeom prst="bentConnector3">
            <a:avLst>
              <a:gd name="adj1" fmla="val 17085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4473094" y="2027343"/>
            <a:ext cx="178166" cy="192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4530918" y="465702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n</a:t>
            </a:r>
            <a:endParaRPr lang="en-GB" sz="1200" dirty="0"/>
          </a:p>
        </p:txBody>
      </p:sp>
      <p:cxnSp>
        <p:nvCxnSpPr>
          <p:cNvPr id="74" name="Elbow Connector 73"/>
          <p:cNvCxnSpPr>
            <a:stCxn id="23" idx="1"/>
            <a:endCxn id="68" idx="4"/>
          </p:cNvCxnSpPr>
          <p:nvPr/>
        </p:nvCxnSpPr>
        <p:spPr>
          <a:xfrm rot="10800000">
            <a:off x="4562178" y="2220022"/>
            <a:ext cx="229037" cy="81584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68" idx="6"/>
            <a:endCxn id="6" idx="1"/>
          </p:cNvCxnSpPr>
          <p:nvPr/>
        </p:nvCxnSpPr>
        <p:spPr>
          <a:xfrm>
            <a:off x="4651260" y="2123682"/>
            <a:ext cx="144473" cy="5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/>
          <p:cNvCxnSpPr>
            <a:stCxn id="94" idx="1"/>
            <a:endCxn id="93" idx="1"/>
          </p:cNvCxnSpPr>
          <p:nvPr/>
        </p:nvCxnSpPr>
        <p:spPr>
          <a:xfrm rot="10800000" flipH="1">
            <a:off x="4783983" y="1191464"/>
            <a:ext cx="11751" cy="4842687"/>
          </a:xfrm>
          <a:prstGeom prst="bentConnector3">
            <a:avLst>
              <a:gd name="adj1" fmla="val -851097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4795735" y="972942"/>
            <a:ext cx="144473" cy="4370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>
            <a:off x="4783984" y="5815629"/>
            <a:ext cx="144473" cy="4370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98"/>
          <p:cNvSpPr txBox="1"/>
          <p:nvPr/>
        </p:nvSpPr>
        <p:spPr>
          <a:xfrm>
            <a:off x="2917572" y="5126298"/>
            <a:ext cx="859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/>
              <a:t>last ACP tunnel going down</a:t>
            </a:r>
            <a:endParaRPr lang="en-GB" sz="1200" dirty="0"/>
          </a:p>
        </p:txBody>
      </p:sp>
      <p:sp>
        <p:nvSpPr>
          <p:cNvPr id="102" name="Rectangle 101"/>
          <p:cNvSpPr/>
          <p:nvPr/>
        </p:nvSpPr>
        <p:spPr>
          <a:xfrm>
            <a:off x="4795734" y="1550838"/>
            <a:ext cx="1661451" cy="228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start ACP ASA</a:t>
            </a:r>
            <a:endParaRPr lang="en-GB" sz="1200" dirty="0"/>
          </a:p>
        </p:txBody>
      </p:sp>
      <p:cxnSp>
        <p:nvCxnSpPr>
          <p:cNvPr id="105" name="Straight Arrow Connector 104"/>
          <p:cNvCxnSpPr>
            <a:stCxn id="102" idx="2"/>
            <a:endCxn id="6" idx="0"/>
          </p:cNvCxnSpPr>
          <p:nvPr/>
        </p:nvCxnSpPr>
        <p:spPr>
          <a:xfrm flipH="1">
            <a:off x="5626459" y="1779498"/>
            <a:ext cx="1" cy="132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ular Callout 107"/>
          <p:cNvSpPr/>
          <p:nvPr/>
        </p:nvSpPr>
        <p:spPr>
          <a:xfrm>
            <a:off x="7298371" y="5568056"/>
            <a:ext cx="2239347" cy="822662"/>
          </a:xfrm>
          <a:prstGeom prst="wedgeRectCallout">
            <a:avLst>
              <a:gd name="adj1" fmla="val -86651"/>
              <a:gd name="adj2" fmla="val 1067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Device </a:t>
            </a:r>
            <a:r>
              <a:rPr lang="en-GB" sz="1200" dirty="0" smtClean="0">
                <a:solidFill>
                  <a:srgbClr val="000000"/>
                </a:solidFill>
              </a:rPr>
              <a:t>is in the ACP. </a:t>
            </a:r>
          </a:p>
          <a:p>
            <a:r>
              <a:rPr lang="en-GB" sz="1200" dirty="0" smtClean="0">
                <a:solidFill>
                  <a:srgbClr val="000000"/>
                </a:solidFill>
              </a:rPr>
              <a:t>(Note: This does not mean it sees a registrar or other services. Just that there is an ACP.)</a:t>
            </a:r>
          </a:p>
        </p:txBody>
      </p:sp>
      <p:sp>
        <p:nvSpPr>
          <p:cNvPr id="109" name="Rectangular Callout 108"/>
          <p:cNvSpPr/>
          <p:nvPr/>
        </p:nvSpPr>
        <p:spPr>
          <a:xfrm>
            <a:off x="7312831" y="1474170"/>
            <a:ext cx="2239347" cy="251466"/>
          </a:xfrm>
          <a:prstGeom prst="wedgeRectCallout">
            <a:avLst>
              <a:gd name="adj1" fmla="val -85800"/>
              <a:gd name="adj2" fmla="val 176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If we make this a separate ASA... 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11" name="Rectangular Callout 110"/>
          <p:cNvSpPr/>
          <p:nvPr/>
        </p:nvSpPr>
        <p:spPr>
          <a:xfrm>
            <a:off x="8610083" y="1880801"/>
            <a:ext cx="1170003" cy="406797"/>
          </a:xfrm>
          <a:prstGeom prst="wedgeRectCallout">
            <a:avLst>
              <a:gd name="adj1" fmla="val -238264"/>
              <a:gd name="adj2" fmla="val -4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Need to define packet format.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47" name="Rectangular Callout 46"/>
          <p:cNvSpPr/>
          <p:nvPr/>
        </p:nvSpPr>
        <p:spPr>
          <a:xfrm>
            <a:off x="7028427" y="1912023"/>
            <a:ext cx="942094" cy="406797"/>
          </a:xfrm>
          <a:prstGeom prst="wedgeRectCallout">
            <a:avLst>
              <a:gd name="adj1" fmla="val -110450"/>
              <a:gd name="adj2" fmla="val 524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MUST listen</a:t>
            </a:r>
          </a:p>
          <a:p>
            <a:r>
              <a:rPr lang="en-GB" sz="1200" dirty="0" smtClean="0">
                <a:solidFill>
                  <a:srgbClr val="000000"/>
                </a:solidFill>
              </a:rPr>
              <a:t>MUST send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12" name="Rectangular Callout 111"/>
          <p:cNvSpPr/>
          <p:nvPr/>
        </p:nvSpPr>
        <p:spPr>
          <a:xfrm>
            <a:off x="7312830" y="2725760"/>
            <a:ext cx="2467255" cy="573155"/>
          </a:xfrm>
          <a:prstGeom prst="wedgeRectCallout">
            <a:avLst>
              <a:gd name="adj1" fmla="val -95904"/>
              <a:gd name="adj2" fmla="val -1816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rgbClr val="000000"/>
                </a:solidFill>
              </a:rPr>
              <a:t>For now, default policy: </a:t>
            </a:r>
          </a:p>
          <a:p>
            <a:r>
              <a:rPr lang="en-GB" sz="1200" dirty="0" smtClean="0">
                <a:solidFill>
                  <a:srgbClr val="000000"/>
                </a:solidFill>
              </a:rPr>
              <a:t>“If in same domain”. </a:t>
            </a:r>
          </a:p>
          <a:p>
            <a:r>
              <a:rPr lang="en-GB" sz="1200" dirty="0" smtClean="0">
                <a:solidFill>
                  <a:srgbClr val="000000"/>
                </a:solidFill>
              </a:rPr>
              <a:t>Later we can have other policies.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73343" y="3645711"/>
            <a:ext cx="22887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for each discovered AN adjacency</a:t>
            </a:r>
            <a:endParaRPr lang="en-GB" sz="1200" dirty="0"/>
          </a:p>
        </p:txBody>
      </p:sp>
      <p:sp>
        <p:nvSpPr>
          <p:cNvPr id="115" name="Left Brace 114"/>
          <p:cNvSpPr/>
          <p:nvPr/>
        </p:nvSpPr>
        <p:spPr>
          <a:xfrm>
            <a:off x="3081717" y="2610224"/>
            <a:ext cx="241267" cy="2323804"/>
          </a:xfrm>
          <a:prstGeom prst="leftBrace">
            <a:avLst>
              <a:gd name="adj1" fmla="val 51647"/>
              <a:gd name="adj2" fmla="val 50000"/>
            </a:avLst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605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Discovery:	</a:t>
            </a:r>
          </a:p>
          <a:p>
            <a:pPr lvl="1"/>
            <a:r>
              <a:rPr lang="en-GB" dirty="0" err="1" smtClean="0"/>
              <a:t>mDNS</a:t>
            </a:r>
            <a:r>
              <a:rPr lang="en-GB" dirty="0" smtClean="0"/>
              <a:t> or GRASP? </a:t>
            </a:r>
          </a:p>
          <a:p>
            <a:pPr lvl="1"/>
            <a:r>
              <a:rPr lang="en-GB" dirty="0" smtClean="0"/>
              <a:t>one discovery method for BRSKI and ACP, or several? </a:t>
            </a:r>
          </a:p>
          <a:p>
            <a:pPr lvl="1"/>
            <a:r>
              <a:rPr lang="en-GB" dirty="0" smtClean="0"/>
              <a:t>multicast domain info? </a:t>
            </a:r>
            <a:endParaRPr lang="en-GB" dirty="0" smtClean="0"/>
          </a:p>
          <a:p>
            <a:pPr lvl="1"/>
            <a:r>
              <a:rPr lang="en-GB" smtClean="0"/>
              <a:t>packet formats</a:t>
            </a:r>
            <a:endParaRPr lang="en-GB" dirty="0" smtClean="0"/>
          </a:p>
          <a:p>
            <a:r>
              <a:rPr lang="en-GB" dirty="0" smtClean="0"/>
              <a:t>BRSKI:</a:t>
            </a:r>
          </a:p>
          <a:p>
            <a:pPr lvl="1"/>
            <a:r>
              <a:rPr lang="en-GB" dirty="0" smtClean="0"/>
              <a:t>Feedback to the pledge? (specifically: Reason for rejection / retry?)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BA852E-B0A3-450B-89A0-8B2DDB14F35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56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3499</TotalTime>
  <Words>482</Words>
  <Application>Microsoft Office PowerPoint</Application>
  <PresentationFormat>Widescreen</PresentationFormat>
  <Paragraphs>108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Wingdings</vt:lpstr>
      <vt:lpstr>Office Theme</vt:lpstr>
      <vt:lpstr>A Reference Model for  Autonomic Networking draft-ietf-anima-reference-model-03.txt </vt:lpstr>
      <vt:lpstr>State Machine: ANIMA Device</vt:lpstr>
      <vt:lpstr>State Machine: BRSKI Pledge</vt:lpstr>
      <vt:lpstr>State Machine: ACP</vt:lpstr>
      <vt:lpstr>Open questions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Behringer (mbehring)</dc:creator>
  <cp:lastModifiedBy>Michael Behringer (mbehring)</cp:lastModifiedBy>
  <cp:revision>65</cp:revision>
  <dcterms:created xsi:type="dcterms:W3CDTF">2016-07-17T15:16:08Z</dcterms:created>
  <dcterms:modified xsi:type="dcterms:W3CDTF">2016-11-10T16:01:17Z</dcterms:modified>
</cp:coreProperties>
</file>