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60" r:id="rId3"/>
    <p:sldId id="257" r:id="rId4"/>
    <p:sldId id="258" r:id="rId5"/>
    <p:sldId id="259" r:id="rId6"/>
    <p:sldId id="262" r:id="rId7"/>
    <p:sldId id="261" r:id="rId8"/>
    <p:sldId id="263" r:id="rId9"/>
    <p:sldId id="264" r:id="rId10"/>
    <p:sldId id="265" r:id="rId11"/>
  </p:sldIdLst>
  <p:sldSz cx="10080625" cy="7559675"/>
  <p:notesSz cx="7772400" cy="10058400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4"/>
  </p:normalViewPr>
  <p:slideViewPr>
    <p:cSldViewPr>
      <p:cViewPr>
        <p:scale>
          <a:sx n="138" d="100"/>
          <a:sy n="138" d="100"/>
        </p:scale>
        <p:origin x="1024" y="-100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>
            <a:extLst>
              <a:ext uri="{FF2B5EF4-FFF2-40B4-BE49-F238E27FC236}">
                <a16:creationId xmlns:a16="http://schemas.microsoft.com/office/drawing/2014/main" id="{76CA53CA-F62A-E74C-8A05-EB793C095F9B}"/>
              </a:ext>
            </a:extLst>
          </p:cNvPr>
          <p:cNvSpPr>
            <a:spLocks noGrp="1" noChangeArrowheads="1"/>
          </p:cNvSpPr>
          <p:nvPr>
            <p:ph type="sldImg"/>
          </p:nvPr>
        </p:nvSpPr>
        <p:spPr bwMode="auto">
          <a:xfrm>
            <a:off x="1371600" y="763588"/>
            <a:ext cx="5027613" cy="377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FDED26C7-FB27-204E-A83C-8205ACBF9985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21665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36DEDBF0-9CD2-FB4D-B786-40BCB86A2F0A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E7FD777F-209C-BF41-A48F-0617DA86FEA2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398963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AFEC962D-F150-D243-B66D-B4A2E0032B6A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8F1EB33A-3528-924D-9034-156A089F9EE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fld id="{7079802A-1D5A-8D45-934A-F9EDCF00223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6B3587A-3735-E04E-BD8F-77D74123D2A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8BA4189-F17A-4C4B-80DB-8327DFA883E9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6145" name="Text Box 1">
            <a:extLst>
              <a:ext uri="{FF2B5EF4-FFF2-40B4-BE49-F238E27FC236}">
                <a16:creationId xmlns:a16="http://schemas.microsoft.com/office/drawing/2014/main" id="{74AEEA09-E26C-344C-BFDD-F724D2022F9E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6" name="Text Box 2">
            <a:extLst>
              <a:ext uri="{FF2B5EF4-FFF2-40B4-BE49-F238E27FC236}">
                <a16:creationId xmlns:a16="http://schemas.microsoft.com/office/drawing/2014/main" id="{3AC9BADF-C66C-6849-B757-9665433BF745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6B3587A-3735-E04E-BD8F-77D74123D2A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8BA4189-F17A-4C4B-80DB-8327DFA883E9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6145" name="Text Box 1">
            <a:extLst>
              <a:ext uri="{FF2B5EF4-FFF2-40B4-BE49-F238E27FC236}">
                <a16:creationId xmlns:a16="http://schemas.microsoft.com/office/drawing/2014/main" id="{74AEEA09-E26C-344C-BFDD-F724D2022F9E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6" name="Text Box 2">
            <a:extLst>
              <a:ext uri="{FF2B5EF4-FFF2-40B4-BE49-F238E27FC236}">
                <a16:creationId xmlns:a16="http://schemas.microsoft.com/office/drawing/2014/main" id="{3AC9BADF-C66C-6849-B757-9665433BF745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93890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6B3587A-3735-E04E-BD8F-77D74123D2A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8BA4189-F17A-4C4B-80DB-8327DFA883E9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6145" name="Text Box 1">
            <a:extLst>
              <a:ext uri="{FF2B5EF4-FFF2-40B4-BE49-F238E27FC236}">
                <a16:creationId xmlns:a16="http://schemas.microsoft.com/office/drawing/2014/main" id="{74AEEA09-E26C-344C-BFDD-F724D2022F9E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6" name="Text Box 2">
            <a:extLst>
              <a:ext uri="{FF2B5EF4-FFF2-40B4-BE49-F238E27FC236}">
                <a16:creationId xmlns:a16="http://schemas.microsoft.com/office/drawing/2014/main" id="{3AC9BADF-C66C-6849-B757-9665433BF745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1277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6B3587A-3735-E04E-BD8F-77D74123D2A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8BA4189-F17A-4C4B-80DB-8327DFA883E9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6145" name="Text Box 1">
            <a:extLst>
              <a:ext uri="{FF2B5EF4-FFF2-40B4-BE49-F238E27FC236}">
                <a16:creationId xmlns:a16="http://schemas.microsoft.com/office/drawing/2014/main" id="{74AEEA09-E26C-344C-BFDD-F724D2022F9E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6" name="Text Box 2">
            <a:extLst>
              <a:ext uri="{FF2B5EF4-FFF2-40B4-BE49-F238E27FC236}">
                <a16:creationId xmlns:a16="http://schemas.microsoft.com/office/drawing/2014/main" id="{3AC9BADF-C66C-6849-B757-9665433BF745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9527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6B3587A-3735-E04E-BD8F-77D74123D2A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8BA4189-F17A-4C4B-80DB-8327DFA883E9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6145" name="Text Box 1">
            <a:extLst>
              <a:ext uri="{FF2B5EF4-FFF2-40B4-BE49-F238E27FC236}">
                <a16:creationId xmlns:a16="http://schemas.microsoft.com/office/drawing/2014/main" id="{74AEEA09-E26C-344C-BFDD-F724D2022F9E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6" name="Text Box 2">
            <a:extLst>
              <a:ext uri="{FF2B5EF4-FFF2-40B4-BE49-F238E27FC236}">
                <a16:creationId xmlns:a16="http://schemas.microsoft.com/office/drawing/2014/main" id="{3AC9BADF-C66C-6849-B757-9665433BF745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38203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6B3587A-3735-E04E-BD8F-77D74123D2A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8BA4189-F17A-4C4B-80DB-8327DFA883E9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6145" name="Text Box 1">
            <a:extLst>
              <a:ext uri="{FF2B5EF4-FFF2-40B4-BE49-F238E27FC236}">
                <a16:creationId xmlns:a16="http://schemas.microsoft.com/office/drawing/2014/main" id="{74AEEA09-E26C-344C-BFDD-F724D2022F9E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6" name="Text Box 2">
            <a:extLst>
              <a:ext uri="{FF2B5EF4-FFF2-40B4-BE49-F238E27FC236}">
                <a16:creationId xmlns:a16="http://schemas.microsoft.com/office/drawing/2014/main" id="{3AC9BADF-C66C-6849-B757-9665433BF745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29702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6B3587A-3735-E04E-BD8F-77D74123D2A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8BA4189-F17A-4C4B-80DB-8327DFA883E9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6145" name="Text Box 1">
            <a:extLst>
              <a:ext uri="{FF2B5EF4-FFF2-40B4-BE49-F238E27FC236}">
                <a16:creationId xmlns:a16="http://schemas.microsoft.com/office/drawing/2014/main" id="{74AEEA09-E26C-344C-BFDD-F724D2022F9E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6" name="Text Box 2">
            <a:extLst>
              <a:ext uri="{FF2B5EF4-FFF2-40B4-BE49-F238E27FC236}">
                <a16:creationId xmlns:a16="http://schemas.microsoft.com/office/drawing/2014/main" id="{3AC9BADF-C66C-6849-B757-9665433BF745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92828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6B3587A-3735-E04E-BD8F-77D74123D2A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8BA4189-F17A-4C4B-80DB-8327DFA883E9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6145" name="Text Box 1">
            <a:extLst>
              <a:ext uri="{FF2B5EF4-FFF2-40B4-BE49-F238E27FC236}">
                <a16:creationId xmlns:a16="http://schemas.microsoft.com/office/drawing/2014/main" id="{74AEEA09-E26C-344C-BFDD-F724D2022F9E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6" name="Text Box 2">
            <a:extLst>
              <a:ext uri="{FF2B5EF4-FFF2-40B4-BE49-F238E27FC236}">
                <a16:creationId xmlns:a16="http://schemas.microsoft.com/office/drawing/2014/main" id="{3AC9BADF-C66C-6849-B757-9665433BF745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88906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6B3587A-3735-E04E-BD8F-77D74123D2A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8BA4189-F17A-4C4B-80DB-8327DFA883E9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6145" name="Text Box 1">
            <a:extLst>
              <a:ext uri="{FF2B5EF4-FFF2-40B4-BE49-F238E27FC236}">
                <a16:creationId xmlns:a16="http://schemas.microsoft.com/office/drawing/2014/main" id="{74AEEA09-E26C-344C-BFDD-F724D2022F9E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6" name="Text Box 2">
            <a:extLst>
              <a:ext uri="{FF2B5EF4-FFF2-40B4-BE49-F238E27FC236}">
                <a16:creationId xmlns:a16="http://schemas.microsoft.com/office/drawing/2014/main" id="{3AC9BADF-C66C-6849-B757-9665433BF745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87877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6B3587A-3735-E04E-BD8F-77D74123D2A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8BA4189-F17A-4C4B-80DB-8327DFA883E9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6145" name="Text Box 1">
            <a:extLst>
              <a:ext uri="{FF2B5EF4-FFF2-40B4-BE49-F238E27FC236}">
                <a16:creationId xmlns:a16="http://schemas.microsoft.com/office/drawing/2014/main" id="{74AEEA09-E26C-344C-BFDD-F724D2022F9E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6" name="Text Box 2">
            <a:extLst>
              <a:ext uri="{FF2B5EF4-FFF2-40B4-BE49-F238E27FC236}">
                <a16:creationId xmlns:a16="http://schemas.microsoft.com/office/drawing/2014/main" id="{3AC9BADF-C66C-6849-B757-9665433BF745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40540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A873D-2BA7-4F43-A3DB-122B06BB55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6B3AC2-A659-4541-A245-B2E02B50F0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2308DF-31BB-0A44-A3BC-C9B1A6681D49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9B2D00-28C9-2947-891F-552CBD83A7B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0DF1F-6A02-0A42-A0C3-D7E2948546D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81C3935-A303-E84C-95EA-89E13F4F78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9471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4C3B6-E46F-0A46-8494-4D746C187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1DE448-58BF-9A42-99D3-DF4D1C5F62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BBE2B-CB33-8940-8BA8-720DFD269EE2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E06425-5563-7E44-A94D-FFE2A8CA682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5EBF0-C061-E94A-93E8-900FB1B3D34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B68C805-DD9E-6D48-BE72-DAB9C725E2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579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280E1E-2B57-884A-AC32-81D0CC261E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395F3D-96DA-CE45-BDA0-3A0A9FC760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C1D6A5-2F1A-E145-ACB3-5A04A70664C8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7E5700-BC60-AC4F-A535-1B63B5B0346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505EF8-ED27-5E44-882A-3C43A06A16C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0FE3200-7087-E847-B6D2-B5F7A35B83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2159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4BB98-3385-CB44-995A-B587C08C1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7F3C85-73FD-B444-A5A0-436D8F784275}"/>
              </a:ext>
            </a:extLst>
          </p:cNvPr>
          <p:cNvSpPr>
            <a:spLocks noGrp="1"/>
          </p:cNvSpPr>
          <p:nvPr>
            <p:ph type="dt" idx="10"/>
          </p:nvPr>
        </p:nvSpPr>
        <p:spPr>
          <a:xfrm>
            <a:off x="50323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2843F5-2D07-084C-99BF-5CC1F2665B46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3448050" y="6886575"/>
            <a:ext cx="3194050" cy="519113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9EB97A-8659-8642-AF5A-6AFCC4AAA1DA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722788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fld id="{05D54506-E853-3F4E-AF3A-91052F0235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3216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E9AAB-E662-FF4C-B54A-6065A6ED6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B7B50-D473-2545-8639-F98F7626F9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5F3547-291C-A240-9DBB-A399FE5055BB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B08BE2-9720-8B44-A8AB-C46A244F3646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A2D160-8898-F64A-B2AF-237E4D34BD9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BAF073B-3C9F-644C-980B-80124B7D33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9392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7256F-B169-B54A-AA39-EDC7E6D0D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E60A22-B0CF-7242-B42D-4999F62FEA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D13A86-64FC-4042-B771-7955F3115B9C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5A7E5C-C9CC-2A47-BA05-0DF8AEA92E1F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FE0588-75EF-4644-9611-6602782AE9E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FDCFDEF-95EB-684B-B8E5-7C3E4CB248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9219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10B0B-8CFB-554C-96AB-888A8BD4A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C2D5A0-F5CD-FF4C-976E-F9B93417E3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BD832C-16FF-4C4E-9D41-871D913196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37BDF0-F942-024F-8445-8B77FAF0D8B9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9539BF-EB1D-2941-9390-DC739DB7E661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AC3F63-690C-2748-A434-3CD548FC2C9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9DAC6D2-C07E-9F4E-BC93-BF259469BA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882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CE44D-B2D5-C142-B988-CBEE848BD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A57955-75B7-D140-8218-833BE4209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A0CE31-52CB-4D4A-B6C4-0C1C73E61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A68-9C5A-4F41-92B4-8D50F40926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99D977-13D2-E346-905A-E60D8F4F1C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4DC484-2352-9949-BC9B-D15BB7E2DF9D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CB1E442-F4BF-AF4A-8003-D98BA66CC981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C047C8-714A-EC4F-98B3-0FA43AB6776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56BFDE4-EEDE-FE4B-BB55-661E695432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9628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CD653-676A-014D-8618-85AF8C694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23F251-C390-4C4F-BAED-FA69CAE6279B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8F362-D109-C946-B1C6-F50CCC7B3AF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8C730B-81B9-0946-B802-C91A0683C5A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BCCE1C4-EC97-394A-829A-14426687B4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6722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CA22C5-402A-1945-B23D-A5DBBFF9D1F5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765E65-D493-9147-AD00-92F301A5CFA8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0AD79-E9E2-C14E-9FCC-AC613CF474F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DC15B0A-3BEB-C245-B79A-28A81F354F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4148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E2DFE-6178-3E41-BC3A-D10B15574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A53BF-E944-B249-AF2E-ECF4E24D48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814A66-FA88-9A4A-AF27-6542CCAF69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7C6A91-1340-3046-A42E-A5D4114879FF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CC6B4E-6C13-5840-B4B1-73F41A768B3E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7BF4FF-9138-8A41-9C4B-4B5EB418971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5D42B19-6CB4-5B46-9180-3EDC3E59F4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3998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D0EF3-0D47-424C-A6A6-7FEE859F9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B7722B-CE36-984A-A7CD-CEC1BE8C60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084AC8-4105-464D-894A-C3B86D4173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EF9015-21FB-F74D-9AF4-61E6F7BD73B1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81B60F-237C-AE47-83B6-64886346F042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6A3FB5-7554-E943-BB98-16588BB7CC0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5128919-2844-AB42-922C-1AF3640A69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669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>
            <a:extLst>
              <a:ext uri="{FF2B5EF4-FFF2-40B4-BE49-F238E27FC236}">
                <a16:creationId xmlns:a16="http://schemas.microsoft.com/office/drawing/2014/main" id="{DD505942-FFF8-7B42-8A52-9DA6B5E677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6" name="Rectangle 2">
            <a:extLst>
              <a:ext uri="{FF2B5EF4-FFF2-40B4-BE49-F238E27FC236}">
                <a16:creationId xmlns:a16="http://schemas.microsoft.com/office/drawing/2014/main" id="{D6E5A52B-041D-A843-9FE9-E5280F7933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8C01BBB-97B3-BC42-B3D9-14FACC2B40BD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58568A3-13E5-1942-B838-52CBCBF5B725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783C166-6E45-114D-85EF-0DD0BBA9AD9C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fld id="{18EE3589-5420-394D-863B-F93AB7ABCC8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oi.apache.or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github.com/apache/poi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poi.apache.org/text-extraction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tika.apache.org/1.19.1/parser.htm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poi.apache.org/components/index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github.com/apache/poi/tree/trunk/src/testcases/org/apache/poi" TargetMode="External"/><Relationship Id="rId5" Type="http://schemas.openxmlformats.org/officeDocument/2006/relationships/hyperlink" Target="https://github.com/apache/poi/tree/trunk/src/examples/src/org/apache/poi" TargetMode="External"/><Relationship Id="rId4" Type="http://schemas.openxmlformats.org/officeDocument/2006/relationships/hyperlink" Target="http://poi.apache.org/components/spreadsheet/eval.htm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apache/poi/tree/trunk/test-data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people.apache.org/~centic/poi_regression/reports/" TargetMode="External"/><Relationship Id="rId5" Type="http://schemas.openxmlformats.org/officeDocument/2006/relationships/hyperlink" Target="https://github.com/centic9/CommonCrawlDocumentDownload" TargetMode="External"/><Relationship Id="rId4" Type="http://schemas.openxmlformats.org/officeDocument/2006/relationships/hyperlink" Target="https://commoncrawler.org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>
            <a:extLst>
              <a:ext uri="{FF2B5EF4-FFF2-40B4-BE49-F238E27FC236}">
                <a16:creationId xmlns:a16="http://schemas.microsoft.com/office/drawing/2014/main" id="{33353CDE-1A7E-8A47-A63C-15DFB592EB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0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Apache POI</a:t>
            </a:r>
            <a:b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Future and History of a Project Community</a:t>
            </a:r>
            <a:endParaRPr lang="en-US" altLang="en-U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24218151-4347-2040-BB64-5295EB390B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4425950" cy="5110163"/>
          </a:xfrm>
          <a:ln/>
        </p:spPr>
        <p:txBody>
          <a:bodyPr tIns="0"/>
          <a:lstStyle/>
          <a:p>
            <a:pPr marL="0" indent="0">
              <a:lnSpc>
                <a:spcPct val="10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long history and bright future as the Java based standard for reading and writing Microsoft Office documents.</a:t>
            </a:r>
          </a:p>
          <a:p>
            <a:pPr marL="0" indent="0">
              <a:lnSpc>
                <a:spcPct val="10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Recent developments plus an overview with use cases: extraction, translation, and workbooks.</a:t>
            </a:r>
          </a:p>
          <a:p>
            <a:pPr marL="0" indent="0">
              <a:lnSpc>
                <a:spcPct val="10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alt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10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Dave Fisher – Dave Fisher Technology, LLC</a:t>
            </a:r>
          </a:p>
          <a:p>
            <a:pPr marL="0" indent="0">
              <a:lnSpc>
                <a:spcPct val="10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Member, Apache Software Foundation</a:t>
            </a:r>
          </a:p>
          <a:p>
            <a:pPr marL="0" indent="0">
              <a:lnSpc>
                <a:spcPct val="10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PMC – Flex, Incubator, </a:t>
            </a:r>
            <a:r>
              <a:rPr lang="en-US" alt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Olingo</a:t>
            </a:r>
            <a:r>
              <a:rPr lang="en-US" alt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OpenOffice, POI, Pulsar, and Royale.</a:t>
            </a:r>
          </a:p>
          <a:p>
            <a:pPr marL="0" indent="0">
              <a:lnSpc>
                <a:spcPct val="10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Mentor – Daffodil, Doris, Dubbo, </a:t>
            </a:r>
            <a:r>
              <a:rPr lang="en-US" alt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ECharts</a:t>
            </a:r>
            <a:r>
              <a:rPr lang="en-US" alt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and Heron.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C368FBC-F99F-A84B-ACD6-5DBC9F3EDF45}"/>
              </a:ext>
            </a:extLst>
          </p:cNvPr>
          <p:cNvSpPr>
            <a:spLocks noGrp="1" noChangeArrowheads="1"/>
          </p:cNvSpPr>
          <p:nvPr>
            <p:ph type="body" idx="2"/>
          </p:nvPr>
        </p:nvSpPr>
        <p:spPr>
          <a:xfrm>
            <a:off x="5151438" y="1768475"/>
            <a:ext cx="4425950" cy="4989513"/>
          </a:xfrm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>
            <a:extLst>
              <a:ext uri="{FF2B5EF4-FFF2-40B4-BE49-F238E27FC236}">
                <a16:creationId xmlns:a16="http://schemas.microsoft.com/office/drawing/2014/main" id="{33353CDE-1A7E-8A47-A63C-15DFB592EB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3238" y="884237"/>
            <a:ext cx="9070975" cy="1262063"/>
          </a:xfrm>
          <a:ln/>
        </p:spPr>
        <p:txBody>
          <a:bodyPr/>
          <a:lstStyle/>
          <a:p>
            <a:pPr>
              <a:lnSpc>
                <a:spcPct val="10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POI Contributions Make Your</a:t>
            </a:r>
            <a:b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Office Documents More Accessible</a:t>
            </a:r>
            <a:endParaRPr lang="en-US" altLang="en-U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24218151-4347-2040-BB64-5295EB390B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3238" y="2713037"/>
            <a:ext cx="8728074" cy="4165601"/>
          </a:xfrm>
          <a:ln/>
        </p:spPr>
        <p:txBody>
          <a:bodyPr tIns="0"/>
          <a:lstStyle/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6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 you run a Search Engine that includes Office Documents?</a:t>
            </a:r>
          </a:p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6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Does your Company have millions of Office Documents?</a:t>
            </a:r>
          </a:p>
          <a:p>
            <a:pPr marL="0" indent="0">
              <a:lnSpc>
                <a:spcPct val="10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alt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altLang="en-US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694429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>
            <a:extLst>
              <a:ext uri="{FF2B5EF4-FFF2-40B4-BE49-F238E27FC236}">
                <a16:creationId xmlns:a16="http://schemas.microsoft.com/office/drawing/2014/main" id="{33353CDE-1A7E-8A47-A63C-15DFB592EB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0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Apache POI</a:t>
            </a:r>
            <a:endParaRPr lang="en-US" altLang="en-U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24218151-4347-2040-BB64-5295EB390B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8728074" cy="5110163"/>
          </a:xfrm>
          <a:ln/>
        </p:spPr>
        <p:txBody>
          <a:bodyPr tIns="0"/>
          <a:lstStyle/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URLs: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https://poi.apache.org/</a:t>
            </a:r>
            <a:endParaRPr lang="en-US" altLang="en-US" sz="12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https://github.com/apache/poi</a:t>
            </a:r>
            <a:endParaRPr lang="en-US" altLang="en-US" sz="12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Component APIs, roughly in descending order of maturity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Excel spreadsheets (Common SS = HSSF, XSSF, and SXSSF) (Write, Read, and Evaluate)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PowerPoint slideshows (Common SL = HSLF and XSLF) (Write and Read)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Word processing documents (Common WP = HWPF and XWPF) (Write and Read)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Outlook email (HSMF and HMEF) (Read)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Visio diagrams (HDGF and XDGF) (Read, Write?)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Publisher (HPBF) (Read)</a:t>
            </a:r>
          </a:p>
          <a:p>
            <a:pPr marL="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Lower level APIs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OLE2 Filesystem (POIFS) (Write and Read)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OLE2 Document Properties (HPSF) (Write and Read)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TNEF (HMEF) for Outlook </a:t>
            </a:r>
            <a:r>
              <a:rPr lang="en-US" altLang="en-US" sz="10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winmail.dat</a:t>
            </a:r>
            <a:r>
              <a:rPr lang="en-US" altLang="en-US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files (Read)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OpenXML4J (OOXML) (Write and Read)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altLang="en-US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altLang="en-US" sz="10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altLang="en-US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081082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>
            <a:extLst>
              <a:ext uri="{FF2B5EF4-FFF2-40B4-BE49-F238E27FC236}">
                <a16:creationId xmlns:a16="http://schemas.microsoft.com/office/drawing/2014/main" id="{33353CDE-1A7E-8A47-A63C-15DFB592EB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0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Apache POI Timeline</a:t>
            </a:r>
            <a:endParaRPr lang="en-US" altLang="en-U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24218151-4347-2040-BB64-5295EB390B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8728074" cy="5110163"/>
          </a:xfrm>
          <a:ln/>
        </p:spPr>
        <p:txBody>
          <a:bodyPr tIns="0"/>
          <a:lstStyle/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June 2001 – Project Started Outside Apache</a:t>
            </a:r>
          </a:p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February 2002 – POI Joins the Apache Jakarta Project.</a:t>
            </a:r>
          </a:p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December 2006 – ”Apache Way” questions.</a:t>
            </a:r>
          </a:p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May 2007 – POI becomes a TLP. </a:t>
            </a:r>
            <a:br>
              <a:rPr lang="en-US" alt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alt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POI 3.0 is released.</a:t>
            </a:r>
          </a:p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2008 – Work begins on OOXML support.</a:t>
            </a:r>
          </a:p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2009 </a:t>
            </a:r>
            <a:r>
              <a:rPr lang="en-US" altLang="en-US" sz="1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Apachecon</a:t>
            </a:r>
            <a:r>
              <a:rPr lang="en-US" alt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Oakland. 4 committers present.</a:t>
            </a:r>
          </a:p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December 2009 POI 3.5 is released.</a:t>
            </a:r>
          </a:p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2010-2014 – Steady patching and release schedule. Slowly adding committers.</a:t>
            </a:r>
          </a:p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2015-2017 – Increasing contribution. Adds 2-3 committers per year.</a:t>
            </a:r>
          </a:p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September 2017 POI 3.17 is released.</a:t>
            </a:r>
          </a:p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July 2018 </a:t>
            </a:r>
            <a:r>
              <a:rPr lang="en-US" altLang="en-US" sz="1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XMLBeans</a:t>
            </a:r>
            <a:r>
              <a:rPr lang="en-US" alt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3.0.0 is released.</a:t>
            </a:r>
          </a:p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September 2018 POI 4.0 is released.</a:t>
            </a:r>
          </a:p>
        </p:txBody>
      </p:sp>
    </p:spTree>
    <p:extLst>
      <p:ext uri="{BB962C8B-B14F-4D97-AF65-F5344CB8AC3E}">
        <p14:creationId xmlns:p14="http://schemas.microsoft.com/office/powerpoint/2010/main" val="3850116284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>
            <a:extLst>
              <a:ext uri="{FF2B5EF4-FFF2-40B4-BE49-F238E27FC236}">
                <a16:creationId xmlns:a16="http://schemas.microsoft.com/office/drawing/2014/main" id="{33353CDE-1A7E-8A47-A63C-15DFB592EB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0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OOXML – XML Based Office Documents</a:t>
            </a:r>
            <a:endParaRPr lang="en-US" altLang="en-U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24218151-4347-2040-BB64-5295EB390B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8728074" cy="5110163"/>
          </a:xfrm>
          <a:ln/>
        </p:spPr>
        <p:txBody>
          <a:bodyPr tIns="0"/>
          <a:lstStyle/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Two Office Document Specifications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Open Document Format – OpenOffice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Office Open XML – ECMA-376</a:t>
            </a:r>
          </a:p>
          <a:p>
            <a:pPr marL="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Microsoft Open Specification Promise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Internal Project Controversy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Assurances sought and received from Microsoft</a:t>
            </a:r>
          </a:p>
          <a:p>
            <a:pPr marL="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Prior to 2008-2009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All Support was for Binary Formats with very little or no freely available documentation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H* in POI’s component APIs stands for “Horrible”.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X* stands for “XML”. It is good to have documentation.</a:t>
            </a:r>
            <a:endParaRPr lang="en-US" altLang="en-US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XSDs are compiled into </a:t>
            </a:r>
            <a:r>
              <a:rPr lang="en-US" alt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XMLBeans</a:t>
            </a:r>
            <a:endParaRPr lang="en-US" alt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10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alt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alt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637865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>
            <a:extLst>
              <a:ext uri="{FF2B5EF4-FFF2-40B4-BE49-F238E27FC236}">
                <a16:creationId xmlns:a16="http://schemas.microsoft.com/office/drawing/2014/main" id="{33353CDE-1A7E-8A47-A63C-15DFB592EB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0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Apache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Tika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OOXML-Lite</a:t>
            </a:r>
            <a:endParaRPr lang="en-US" altLang="en-U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24218151-4347-2040-BB64-5295EB390B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8728074" cy="5110163"/>
          </a:xfrm>
          <a:ln/>
        </p:spPr>
        <p:txBody>
          <a:bodyPr tIns="0"/>
          <a:lstStyle/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Apachecon</a:t>
            </a:r>
            <a:r>
              <a:rPr lang="en-US" alt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2009 in Oakland, CA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Four Committers were present.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Barcamps</a:t>
            </a:r>
            <a:r>
              <a:rPr lang="en-US" alt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are mini-conferences often in </a:t>
            </a:r>
            <a:r>
              <a:rPr lang="en-US" altLang="en-US" sz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conjuction</a:t>
            </a:r>
            <a:r>
              <a:rPr lang="en-US" alt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with </a:t>
            </a:r>
            <a:r>
              <a:rPr lang="en-US" altLang="en-US" sz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Apachecon</a:t>
            </a:r>
            <a:r>
              <a:rPr lang="en-US" alt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Apache </a:t>
            </a:r>
            <a:r>
              <a:rPr lang="en-US" altLang="en-US" sz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Tika</a:t>
            </a:r>
            <a:r>
              <a:rPr lang="en-US" alt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project is about Text Extraction from any kind of file.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OOXML Schemas Jar file in 3.5 is 14 MB!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By the next day one of the POI committers figured out a clever way to reduce the size.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Trick is only include the </a:t>
            </a:r>
            <a:r>
              <a:rPr lang="en-US" altLang="en-US" sz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XMLBean</a:t>
            </a:r>
            <a:r>
              <a:rPr lang="en-US" alt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generated classes that are used by testcases.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POI 3.6 the Schema file was 3.8MB!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altLang="en-US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alt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15541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>
            <a:extLst>
              <a:ext uri="{FF2B5EF4-FFF2-40B4-BE49-F238E27FC236}">
                <a16:creationId xmlns:a16="http://schemas.microsoft.com/office/drawing/2014/main" id="{33353CDE-1A7E-8A47-A63C-15DFB592EB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0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Apache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Tika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Text Extraction</a:t>
            </a:r>
            <a:endParaRPr lang="en-US" altLang="en-U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24218151-4347-2040-BB64-5295EB390B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8728074" cy="5110163"/>
          </a:xfrm>
          <a:ln/>
        </p:spPr>
        <p:txBody>
          <a:bodyPr tIns="0"/>
          <a:lstStyle/>
          <a:p>
            <a:pPr marL="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Text Extraction is Now a Major Use Case for POI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Driven much of POI’s development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Many Committers are also </a:t>
            </a:r>
            <a:r>
              <a:rPr lang="en-US" altLang="en-US" sz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Tika</a:t>
            </a:r>
            <a:r>
              <a:rPr lang="en-US" alt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Committers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http://poi.apache.org/text-extraction.html</a:t>
            </a:r>
            <a:endParaRPr lang="en-US" altLang="en-US" sz="12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http://tika.apache.org/1.19.1/parser.html</a:t>
            </a:r>
            <a:endParaRPr lang="en-US" altLang="en-US" sz="12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6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Tika</a:t>
            </a:r>
            <a:r>
              <a:rPr lang="en-US" altLang="en-US" sz="16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is the de facto standard for text extraction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 is bundled as a part of Apache </a:t>
            </a:r>
            <a:r>
              <a:rPr lang="en-US" altLang="en-US" sz="12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Solr</a:t>
            </a:r>
            <a:r>
              <a:rPr lang="en-US" alt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 you find documents that have trouble both projects will take bug reports.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 you provide a patch even better.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alt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altLang="en-US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alt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409869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>
            <a:extLst>
              <a:ext uri="{FF2B5EF4-FFF2-40B4-BE49-F238E27FC236}">
                <a16:creationId xmlns:a16="http://schemas.microsoft.com/office/drawing/2014/main" id="{33353CDE-1A7E-8A47-A63C-15DFB592EB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0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Finding POI Examples</a:t>
            </a:r>
            <a:endParaRPr lang="en-US" altLang="en-U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24218151-4347-2040-BB64-5295EB390B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8728074" cy="5110163"/>
          </a:xfrm>
          <a:ln/>
        </p:spPr>
        <p:txBody>
          <a:bodyPr tIns="0"/>
          <a:lstStyle/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component </a:t>
            </a:r>
            <a:r>
              <a:rPr lang="en-US" alt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apis</a:t>
            </a:r>
            <a:r>
              <a:rPr lang="en-US" alt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under </a:t>
            </a:r>
            <a:r>
              <a:rPr lang="en-US" altLang="en-US" sz="16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http://poi.apache.org/components/index.html</a:t>
            </a:r>
            <a:endParaRPr lang="en-US" altLang="en-US" sz="16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Formula Evaluation: </a:t>
            </a:r>
            <a:r>
              <a:rPr lang="en-US" altLang="en-US" sz="12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http://poi.apache.org/components/spreadsheet/eval.html</a:t>
            </a:r>
            <a:endParaRPr lang="en-US" altLang="en-US" sz="12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Text Extraction: </a:t>
            </a:r>
            <a:r>
              <a:rPr lang="en-US" altLang="en-US" sz="12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http://</a:t>
            </a:r>
            <a:r>
              <a:rPr lang="en-US" altLang="en-US" sz="1200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poi.apache.org</a:t>
            </a:r>
            <a:r>
              <a:rPr lang="en-US" altLang="en-US" sz="12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/text-</a:t>
            </a:r>
            <a:r>
              <a:rPr lang="en-US" altLang="en-US" sz="1200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extraction.html</a:t>
            </a:r>
            <a:endParaRPr lang="en-US" altLang="en-US" sz="12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the code under: </a:t>
            </a:r>
            <a:r>
              <a:rPr lang="en-US" altLang="en-US" sz="16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https://github.com/apache/poi/tree/trunk/src/examples/src/org/apache/poi</a:t>
            </a:r>
            <a:endParaRPr lang="en-US" alt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Test Cases under: </a:t>
            </a:r>
            <a:r>
              <a:rPr lang="en-US" altLang="en-US" sz="16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https://github.com/apache/poi/tree/trunk/src/testcases/org/apache/poi</a:t>
            </a:r>
            <a:endParaRPr lang="en-US" altLang="en-US" sz="16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alt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6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DOM APIs construct a tree of objects in memory. These can be very large.</a:t>
            </a:r>
          </a:p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6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SAX based parsers used to process data in a single pass with a low memory footprint.</a:t>
            </a:r>
          </a:p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altLang="en-US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alt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2363896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>
            <a:extLst>
              <a:ext uri="{FF2B5EF4-FFF2-40B4-BE49-F238E27FC236}">
                <a16:creationId xmlns:a16="http://schemas.microsoft.com/office/drawing/2014/main" id="{33353CDE-1A7E-8A47-A63C-15DFB592EB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0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Sample Documents and Regression Sets</a:t>
            </a:r>
            <a:endParaRPr lang="en-US" altLang="en-U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24218151-4347-2040-BB64-5295EB390B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8728074" cy="5110163"/>
          </a:xfrm>
          <a:ln/>
        </p:spPr>
        <p:txBody>
          <a:bodyPr tIns="0"/>
          <a:lstStyle/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Test data exists in the repository for test cases: </a:t>
            </a:r>
            <a:r>
              <a:rPr lang="en-US" altLang="en-US" sz="16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https://github.com/apache/poi/tree/trunk/test-data</a:t>
            </a:r>
            <a:endParaRPr lang="en-US" altLang="en-US" sz="16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Apache </a:t>
            </a:r>
            <a:r>
              <a:rPr lang="en-US" alt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Tika</a:t>
            </a:r>
            <a:r>
              <a:rPr lang="en-US" alt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POI and </a:t>
            </a:r>
            <a:r>
              <a:rPr lang="en-US" alt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PDFBox</a:t>
            </a:r>
            <a:r>
              <a:rPr lang="en-US" alt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have teamed up with </a:t>
            </a:r>
            <a:r>
              <a:rPr lang="en-US" altLang="en-US" sz="16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https://commoncrawler.org</a:t>
            </a:r>
            <a:r>
              <a:rPr lang="en-US" alt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to provide over 1TB of documents sampled from the internet.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project is used: </a:t>
            </a:r>
            <a:r>
              <a:rPr lang="en-US" altLang="en-US" sz="12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https://github.com/centic9/CommonCrawlDocumentDownload</a:t>
            </a:r>
            <a:endParaRPr lang="en-US" altLang="en-US" sz="12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Here is the regression run that compares results between POI 3.17 and 4.0.0: </a:t>
            </a:r>
            <a:r>
              <a:rPr lang="en-US" altLang="en-US" sz="12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http://people.apache.org/~centic/poi_regression/reports/</a:t>
            </a:r>
            <a:endParaRPr lang="en-US" altLang="en-US" sz="12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altLang="en-US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14950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>
            <a:extLst>
              <a:ext uri="{FF2B5EF4-FFF2-40B4-BE49-F238E27FC236}">
                <a16:creationId xmlns:a16="http://schemas.microsoft.com/office/drawing/2014/main" id="{33353CDE-1A7E-8A47-A63C-15DFB592EB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lnSpc>
                <a:spcPct val="10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XMLBeans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is now a POI Product</a:t>
            </a:r>
            <a:endParaRPr lang="en-US" altLang="en-U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24218151-4347-2040-BB64-5295EB390B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8728074" cy="5110163"/>
          </a:xfrm>
          <a:ln/>
        </p:spPr>
        <p:txBody>
          <a:bodyPr tIns="0"/>
          <a:lstStyle/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6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Unmaintained projects at Apache are moved into the Apache Attic</a:t>
            </a:r>
          </a:p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6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POI had several bugs which required either rewrites or a new </a:t>
            </a:r>
            <a:r>
              <a:rPr lang="en-US" altLang="en-US" sz="16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XMLBeans</a:t>
            </a:r>
            <a:r>
              <a:rPr lang="en-US" altLang="en-US" sz="16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release</a:t>
            </a:r>
          </a:p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6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After discussion POI took control of the </a:t>
            </a:r>
            <a:r>
              <a:rPr lang="en-US" altLang="en-US" sz="16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XMLBeans</a:t>
            </a:r>
            <a:r>
              <a:rPr lang="en-US" altLang="en-US" sz="16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website and made releases.</a:t>
            </a:r>
          </a:p>
          <a:p>
            <a:pPr marL="285750" indent="-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6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Version 3.0.0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Unicode bugfixes: certain surrogate pairs were replaced by ?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safe XML parsers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Remove the Piccolo parser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Remove duplicate class files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Remove </a:t>
            </a:r>
            <a:r>
              <a:rPr lang="en-US" altLang="en-US" sz="12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uneccessary</a:t>
            </a:r>
            <a:r>
              <a:rPr lang="en-US" alt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code</a:t>
            </a:r>
          </a:p>
          <a:p>
            <a:pPr marL="285750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6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Version 3.0.1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alt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 XML Options </a:t>
            </a:r>
          </a:p>
          <a:p>
            <a:pPr marL="685800" lvl="1">
              <a:lnSpc>
                <a:spcPct val="102000"/>
              </a:lnSpc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US" altLang="en-US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078823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Arial Unicode MS"/>
        <a:cs typeface="Arial Unicode MS"/>
      </a:majorFont>
      <a:minorFont>
        <a:latin typeface="Arial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Arial Unicode MS" panose="020B0604020202020204" pitchFamily="34" charset="-128"/>
            <a:cs typeface="Arial Unicode MS" panose="020B060402020202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Arial Unicode MS" panose="020B0604020202020204" pitchFamily="34" charset="-128"/>
            <a:cs typeface="Arial Unicode MS" panose="020B0604020202020204" pitchFamily="3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6735</TotalTime>
  <Words>887</Words>
  <Application>Microsoft Macintosh PowerPoint</Application>
  <PresentationFormat>Custom</PresentationFormat>
  <Paragraphs>109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Times New Roman</vt:lpstr>
      <vt:lpstr>Arial</vt:lpstr>
      <vt:lpstr>Arial Unicode MS</vt:lpstr>
      <vt:lpstr>Verdana</vt:lpstr>
      <vt:lpstr>GillSans</vt:lpstr>
      <vt:lpstr>Office Theme</vt:lpstr>
      <vt:lpstr>Apache POI The Future and History of a Project Community</vt:lpstr>
      <vt:lpstr>Apache POI</vt:lpstr>
      <vt:lpstr>Apache POI Timeline</vt:lpstr>
      <vt:lpstr>OOXML – XML Based Office Documents</vt:lpstr>
      <vt:lpstr>Apache Tika and OOXML-Lite</vt:lpstr>
      <vt:lpstr>Apache Tika and Text Extraction</vt:lpstr>
      <vt:lpstr>Finding POI Examples</vt:lpstr>
      <vt:lpstr>Sample Documents and Regression Sets</vt:lpstr>
      <vt:lpstr>XMLBeans is now a POI Product</vt:lpstr>
      <vt:lpstr>POI Contributions Make Your Office Documents More Accessible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Apache Incubator – How to Successfully Become an Apache Community</dc:title>
  <dc:creator>David Fisher</dc:creator>
  <cp:lastModifiedBy>Dave Fisher</cp:lastModifiedBy>
  <cp:revision>44</cp:revision>
  <cp:lastPrinted>2018-10-14T23:57:49Z</cp:lastPrinted>
  <dcterms:created xsi:type="dcterms:W3CDTF">2018-10-14T20:31:39Z</dcterms:created>
  <dcterms:modified xsi:type="dcterms:W3CDTF">2018-10-19T12:04:40Z</dcterms:modified>
</cp:coreProperties>
</file>